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71" r:id="rId2"/>
    <p:sldId id="263" r:id="rId3"/>
    <p:sldId id="270" r:id="rId4"/>
    <p:sldId id="264" r:id="rId5"/>
    <p:sldId id="265" r:id="rId6"/>
    <p:sldId id="266" r:id="rId7"/>
    <p:sldId id="267" r:id="rId8"/>
    <p:sldId id="268" r:id="rId9"/>
    <p:sldId id="257" r:id="rId10"/>
    <p:sldId id="260" r:id="rId11"/>
    <p:sldId id="261" r:id="rId12"/>
    <p:sldId id="262" r:id="rId13"/>
    <p:sldId id="269" r:id="rId14"/>
  </p:sldIdLst>
  <p:sldSz cx="12192000" cy="6858000"/>
  <p:notesSz cx="9926638" cy="679767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86" d="100"/>
          <a:sy n="86" d="100"/>
        </p:scale>
        <p:origin x="-102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483B0-A662-4A37-A426-513B60AF20EE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3C9FB-704E-46E2-AB92-93ED53B382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4228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AA078-623C-4A6B-9F04-83567309CCC5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FE2C0-2247-4D6C-B5B8-78740DF246E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898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4175" y="849313"/>
            <a:ext cx="4078288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6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602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525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576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810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451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747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29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52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881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008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276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D296E-03FD-48E8-ADB1-B2AB48306F6D}" type="datetimeFigureOut">
              <a:rPr lang="hr-HR" smtClean="0"/>
              <a:t>18.10.2017.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952C-53C4-4559-B42A-734099B854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7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 flipV="1">
            <a:off x="881349" y="6857998"/>
            <a:ext cx="10322805" cy="4571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63547" y="0"/>
            <a:ext cx="8306718" cy="685800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26256" y="-674867"/>
            <a:ext cx="8339768" cy="750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OKRUGLI  STOL </a:t>
            </a:r>
            <a:endParaRPr kumimoji="0" lang="hr-H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AKADEMIJE MEDICINSKIH ZNANOSTI HRVATSKE</a:t>
            </a:r>
            <a:endParaRPr kumimoji="0" lang="hr-H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„ BUDUĆNOST BIOMEDICINSKIH ZNANOSTI U HRVATSKOJ </a:t>
            </a: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“</a:t>
            </a: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održati će se u petak 29. rujna 2017. </a:t>
            </a: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s početkom u 18 sati </a:t>
            </a: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u Velikoj dvorani Hrvatskog liječničkog zbora, Šubićeva 9, Zagreb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Program: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Prof.dr.sc. Miljenko Šimpraga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– Zakonska regulativa i obrazovanje za budućnost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Prof.dr.sc. Davor Štimac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           –  Budućnost biomedicinskih stručnjaka u Hrvatskoj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0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Dr.sc</a:t>
            </a: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. Ivana </a:t>
            </a:r>
            <a:r>
              <a:rPr kumimoji="0" lang="hr-H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Greguric</a:t>
            </a:r>
            <a:r>
              <a:rPr kumimoji="0" lang="hr-HR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–  Opće uredbe o poboljšanju ljudskih bića i osnivanje   </a:t>
            </a:r>
            <a:r>
              <a:rPr kumimoji="0" lang="hr-H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Kiborgoetičkog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povjerenstva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0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Prof.dr.sc. Bojan Jerbić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– 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Medicinska robotika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NewRomanPS-BoldMT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kako se nositi s novim</a:t>
            </a: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200" b="1" i="0" u="none" strike="noStrike" cap="none" normalizeH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i etičkim izazovima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0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Prof.dr.sc. Svjetlana Čala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– 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Kako udruge medicinskih akademija promi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NewRomanPS-BoldMT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ljaju budućnost biomedicinskih znanosti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hr-HR" sz="10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Prof.dr.sc. Jasna Lipozenčić  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–  Moderator  </a:t>
            </a: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rasprave  i  zaključaka</a:t>
            </a:r>
            <a:r>
              <a:rPr kumimoji="0" lang="hr-HR" sz="11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100" dirty="0">
              <a:solidFill>
                <a:srgbClr val="231F20"/>
              </a:solidFill>
              <a:latin typeface="Book Antiqua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Predsjednica AMZH</a:t>
            </a: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Calibri" pitchFamily="34" charset="0"/>
                <a:cs typeface="Times New Roman" pitchFamily="18" charset="0"/>
              </a:rPr>
              <a:t>Prof.dr.sc. Jasna Lipozenčić</a:t>
            </a: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Wingdings 2" pitchFamily="18" charset="2"/>
                <a:ea typeface="Calibri" pitchFamily="34" charset="0"/>
                <a:cs typeface="Times New Roman" pitchFamily="18" charset="0"/>
              </a:rPr>
              <a:t>hgh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Wingdings 2" pitchFamily="18" charset="2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Wingdings 2" pitchFamily="18" charset="2"/>
                <a:ea typeface="Calibri" pitchFamily="34" charset="0"/>
                <a:cs typeface="Times New Roman" pitchFamily="18" charset="0"/>
              </a:rPr>
              <a:t>ghg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Slika 1" descr="Opis: C:\Users\Korisnik\Documents\AMZH\AMZH 03.06.2004\LOGO + SCAN\amzh logo za farbanje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36015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7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936" y="1968598"/>
            <a:ext cx="11160370" cy="4462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eklaracije</a:t>
            </a:r>
          </a:p>
          <a:p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BUCHAREST DECLARATION ON THE ‘ONE HEALTH’ CONCEPT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IAMP + FEAM</a:t>
            </a:r>
          </a:p>
          <a:p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CALL FOR ACTION TO IMPROVE REPRODUCIBILITY OF                  FEAM                                                          BIOMEDICAL RESEARCH</a:t>
            </a:r>
          </a:p>
          <a:p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						</a:t>
            </a:r>
          </a:p>
          <a:p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ANIMALS IN RESEARCH						IAP + FEAM</a:t>
            </a:r>
          </a:p>
          <a:p>
            <a:endParaRPr lang="hr-H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OF GENOME EDITING IN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HUMANS			FEAM 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STRENGTHENING BIOMEDICAL RESEARCH FOR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	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BIOMED ALLIANCE / FEAM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BENEFIT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OF EUROPEAN CITIZENS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88" y="176511"/>
            <a:ext cx="10699612" cy="170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7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3280" y="2213490"/>
            <a:ext cx="9257150" cy="37413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WOMEN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FOR SCIENCE REPORT</a:t>
            </a: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SCIENTIFIC </a:t>
            </a:r>
            <a:r>
              <a:rPr lang="hr-H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ADVICE FOR GLOBAL </a:t>
            </a:r>
            <a:r>
              <a:rPr lang="hr-HR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POLICYMAKING</a:t>
            </a: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ANTIMICROBIAL RESISTANCE</a:t>
            </a: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SCIENCE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EDUCATION AND SCIENCE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LITERACY (IBE/STEM)</a:t>
            </a: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IAP STATEMENT ON THE TEACHING OF EVOLUTION</a:t>
            </a:r>
          </a:p>
          <a:p>
            <a:pPr marL="342900" indent="-342900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GENOME EDITING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hr-H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World’s Academies Launch New Project on Scientific Input to Global Policymaki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47" y="207010"/>
            <a:ext cx="2366791" cy="132871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99148" y="1601121"/>
            <a:ext cx="3916408" cy="48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consensus statements</a:t>
            </a:r>
          </a:p>
        </p:txBody>
      </p:sp>
    </p:spTree>
    <p:extLst>
      <p:ext uri="{BB962C8B-B14F-4D97-AF65-F5344CB8AC3E}">
        <p14:creationId xmlns:p14="http://schemas.microsoft.com/office/powerpoint/2010/main" val="8630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048" y="1167396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/>
              <a:t>MEĐUNARODNE UDRUGE AKADEMIJA ZNANOSTI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9412" y="2731042"/>
            <a:ext cx="7620000" cy="28682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</a:t>
            </a:r>
            <a:r>
              <a:rPr lang="hr-HR" sz="4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reiraju</a:t>
            </a:r>
          </a:p>
          <a:p>
            <a:pPr marL="0" indent="0" algn="ctr">
              <a:buNone/>
            </a:pPr>
            <a:r>
              <a:rPr lang="hr-HR" sz="3600" dirty="0"/>
              <a:t>b</a:t>
            </a:r>
            <a:r>
              <a:rPr lang="hr-HR" sz="3600" dirty="0" smtClean="0"/>
              <a:t>udućnost biomedicinskih znanosti</a:t>
            </a:r>
          </a:p>
          <a:p>
            <a:pPr marL="0" indent="0" algn="ctr">
              <a:buNone/>
            </a:pPr>
            <a:r>
              <a:rPr lang="hr-HR" sz="2800" dirty="0"/>
              <a:t>s</a:t>
            </a:r>
            <a:r>
              <a:rPr lang="hr-HR" sz="2800" dirty="0" smtClean="0"/>
              <a:t>tvarajući plodnu, kreativnu i održivu sredinu koja pogoduje medicinskim istraživanjima i edukaciji</a:t>
            </a:r>
            <a:r>
              <a:rPr lang="hr-HR" sz="3600" dirty="0" smtClean="0"/>
              <a:t> </a:t>
            </a:r>
            <a:endParaRPr lang="hr-HR" sz="3600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7355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600" y="1600206"/>
            <a:ext cx="11101330" cy="4525963"/>
          </a:xfrm>
        </p:spPr>
        <p:txBody>
          <a:bodyPr/>
          <a:lstStyle/>
          <a:p>
            <a:r>
              <a:rPr lang="hr-HR" dirty="0" smtClean="0"/>
              <a:t>Okrugli stol - </a:t>
            </a:r>
            <a:r>
              <a:rPr lang="hr-HR" i="1" dirty="0" smtClean="0"/>
              <a:t>Budućnost biomedicinskih znanosti u Hrvatskoj -  </a:t>
            </a:r>
            <a:r>
              <a:rPr lang="hr-HR" dirty="0" smtClean="0"/>
              <a:t>je poticaj Akademija za postizanje boljeg statusa biomedicinskih znanosti u Hrvatskoj u budućnosti.</a:t>
            </a:r>
          </a:p>
          <a:p>
            <a:endParaRPr lang="hr-HR" dirty="0" smtClean="0"/>
          </a:p>
          <a:p>
            <a:r>
              <a:rPr lang="hr-HR" dirty="0" smtClean="0"/>
              <a:t> Razvoj biomedicinskih znanosti dovodi do suvremenog civiliziranog svijeta. 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7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51693" y="594911"/>
            <a:ext cx="10961782" cy="5442332"/>
          </a:xfrm>
        </p:spPr>
        <p:txBody>
          <a:bodyPr>
            <a:normAutofit fontScale="90000"/>
          </a:bodyPr>
          <a:lstStyle/>
          <a:p>
            <a:r>
              <a:rPr lang="hr-HR" sz="3500" dirty="0" smtClean="0"/>
              <a:t>Akademija medicinskih znanosti Hrvatske i </a:t>
            </a:r>
            <a:br>
              <a:rPr lang="hr-HR" sz="3500" dirty="0" smtClean="0"/>
            </a:br>
            <a:r>
              <a:rPr lang="hr-HR" sz="3500" dirty="0" smtClean="0"/>
              <a:t>Hrvatska akademija tehničkih znanosti </a:t>
            </a:r>
            <a:br>
              <a:rPr lang="hr-HR" sz="3500" dirty="0" smtClean="0"/>
            </a:br>
            <a:r>
              <a:rPr lang="hr-HR" sz="3500" dirty="0" smtClean="0"/>
              <a:t/>
            </a:r>
            <a:br>
              <a:rPr lang="hr-HR" sz="3500" dirty="0" smtClean="0"/>
            </a:br>
            <a:r>
              <a:rPr lang="hr-HR" sz="3300" dirty="0" smtClean="0"/>
              <a:t>organizatori su </a:t>
            </a:r>
            <a:br>
              <a:rPr lang="hr-HR" sz="3300" dirty="0" smtClean="0"/>
            </a:br>
            <a:r>
              <a:rPr lang="hr-HR" sz="3300" dirty="0" smtClean="0"/>
              <a:t/>
            </a:r>
            <a:br>
              <a:rPr lang="hr-HR" sz="3300" dirty="0" smtClean="0"/>
            </a:br>
            <a:r>
              <a:rPr lang="hr-HR" sz="4400" dirty="0" smtClean="0"/>
              <a:t>Okruglog stola</a:t>
            </a:r>
            <a:br>
              <a:rPr lang="hr-HR" sz="4400" dirty="0" smtClean="0"/>
            </a:br>
            <a:r>
              <a:rPr lang="hr-HR" sz="4100" b="1" dirty="0" smtClean="0"/>
              <a:t>BUDUĆNOST BIOMEDICINSKIH ZNANOSTI </a:t>
            </a:r>
            <a:br>
              <a:rPr lang="hr-HR" sz="4100" b="1" dirty="0" smtClean="0"/>
            </a:br>
            <a:r>
              <a:rPr lang="hr-HR" sz="4100" b="1" dirty="0" smtClean="0"/>
              <a:t>U HRVATSKOJ 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3300" dirty="0" smtClean="0"/>
              <a:t>s ciljem doprinosa u prepoznavanju važnosti biomedicinskih i biotehničkih znanosti u Hrvatskoj  </a:t>
            </a:r>
            <a:endParaRPr lang="hr-HR" sz="33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01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0843" y="274638"/>
            <a:ext cx="11031557" cy="4571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305" y="638978"/>
            <a:ext cx="11732962" cy="6219022"/>
          </a:xfrm>
        </p:spPr>
        <p:txBody>
          <a:bodyPr>
            <a:normAutofit fontScale="40000" lnSpcReduction="20000"/>
          </a:bodyPr>
          <a:lstStyle/>
          <a:p>
            <a:endParaRPr lang="hr-HR" dirty="0"/>
          </a:p>
          <a:p>
            <a:pPr marL="0" indent="0" algn="ctr">
              <a:buNone/>
            </a:pPr>
            <a:r>
              <a:rPr lang="hr-HR" sz="5000" dirty="0" smtClean="0"/>
              <a:t>OKRUGLI  STOL </a:t>
            </a:r>
          </a:p>
          <a:p>
            <a:pPr marL="0" indent="0" algn="ctr">
              <a:buNone/>
            </a:pPr>
            <a:r>
              <a:rPr lang="hr-HR" sz="5000" dirty="0" smtClean="0"/>
              <a:t>AKADEMIJE MEDICINSKIH ZNANOSTI HRVATSKE</a:t>
            </a:r>
          </a:p>
          <a:p>
            <a:pPr marL="0" indent="0" algn="ctr">
              <a:buNone/>
            </a:pPr>
            <a:r>
              <a:rPr lang="hr-HR" sz="5000" b="1" dirty="0" smtClean="0"/>
              <a:t>„ BUDUĆNOST BIOMEDICINSKIH ZNANOSTI U HRVATSKOJ “</a:t>
            </a:r>
            <a:endParaRPr lang="hr-HR" sz="5000" dirty="0" smtClean="0"/>
          </a:p>
          <a:p>
            <a:pPr marL="0" indent="0" algn="ctr">
              <a:buNone/>
            </a:pPr>
            <a:r>
              <a:rPr lang="hr-HR" sz="4600" dirty="0" smtClean="0"/>
              <a:t>održati će se u petak 29. rujna 2017. </a:t>
            </a:r>
          </a:p>
          <a:p>
            <a:pPr marL="0" indent="0" algn="ctr">
              <a:buNone/>
            </a:pPr>
            <a:r>
              <a:rPr lang="hr-HR" sz="4600" dirty="0" smtClean="0"/>
              <a:t>s početkom u 18 sati </a:t>
            </a:r>
          </a:p>
          <a:p>
            <a:pPr marL="0" indent="0" algn="ctr">
              <a:buNone/>
            </a:pPr>
            <a:r>
              <a:rPr lang="hr-HR" sz="4600" dirty="0" smtClean="0"/>
              <a:t>u Velikoj dvorani Hrvatskog liječničkog zbora, Šubićeva 9, Zagreb</a:t>
            </a:r>
          </a:p>
          <a:p>
            <a:pPr marL="0" indent="0" algn="ctr">
              <a:buNone/>
            </a:pPr>
            <a:endParaRPr lang="hr-HR" sz="4600" dirty="0" smtClean="0"/>
          </a:p>
          <a:p>
            <a:pPr marL="0" indent="0" algn="ctr">
              <a:buNone/>
            </a:pPr>
            <a:r>
              <a:rPr lang="hr-HR" sz="4600" dirty="0"/>
              <a:t> </a:t>
            </a:r>
          </a:p>
          <a:p>
            <a:pPr marL="0" indent="0">
              <a:buNone/>
            </a:pPr>
            <a:r>
              <a:rPr lang="hr-HR" sz="4600" dirty="0" smtClean="0"/>
              <a:t>		</a:t>
            </a:r>
            <a:r>
              <a:rPr lang="hr-HR" sz="4000" b="1" dirty="0" smtClean="0"/>
              <a:t>Prof.dr.sc</a:t>
            </a:r>
            <a:r>
              <a:rPr lang="hr-HR" sz="4000" b="1" dirty="0"/>
              <a:t>. Miljenko Šimpraga</a:t>
            </a:r>
            <a:r>
              <a:rPr lang="hr-HR" sz="4000" dirty="0"/>
              <a:t> – Zakonska regulativa i obrazovanje za budućnost 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hr-HR" sz="4000" b="1" dirty="0" smtClean="0"/>
              <a:t>		Prof.dr.sc</a:t>
            </a:r>
            <a:r>
              <a:rPr lang="hr-HR" sz="4000" b="1" dirty="0"/>
              <a:t>. Davor Štimac</a:t>
            </a:r>
            <a:r>
              <a:rPr lang="hr-HR" sz="4000" dirty="0"/>
              <a:t>           –  Budućnost biomedicinskih stručnjaka u Hrvatskoj 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hr-HR" sz="4000" b="1" dirty="0" smtClean="0"/>
              <a:t>		</a:t>
            </a:r>
            <a:r>
              <a:rPr lang="hr-HR" sz="4000" b="1" dirty="0" err="1" smtClean="0"/>
              <a:t>Dr.sc</a:t>
            </a:r>
            <a:r>
              <a:rPr lang="hr-HR" sz="4000" b="1" dirty="0"/>
              <a:t>. Ivana </a:t>
            </a:r>
            <a:r>
              <a:rPr lang="hr-HR" sz="4000" b="1" dirty="0" err="1"/>
              <a:t>Greguric</a:t>
            </a:r>
            <a:r>
              <a:rPr lang="hr-HR" sz="4000" dirty="0"/>
              <a:t>          </a:t>
            </a:r>
            <a:r>
              <a:rPr lang="hr-HR" sz="4000" dirty="0" smtClean="0"/>
              <a:t>       </a:t>
            </a:r>
            <a:r>
              <a:rPr lang="hr-HR" sz="4000" dirty="0"/>
              <a:t>–  Opće uredbe o poboljšanju ljudskih bića i osnivanje </a:t>
            </a:r>
            <a:r>
              <a:rPr lang="hr-HR" sz="4000" dirty="0" err="1" smtClean="0"/>
              <a:t>Kiborgoetičkog</a:t>
            </a:r>
            <a:r>
              <a:rPr lang="hr-HR" sz="4000" dirty="0" smtClean="0"/>
              <a:t> povjerenstva</a:t>
            </a:r>
            <a:endParaRPr lang="hr-HR" sz="4000" dirty="0"/>
          </a:p>
          <a:p>
            <a:pPr marL="0" indent="0">
              <a:lnSpc>
                <a:spcPct val="220000"/>
              </a:lnSpc>
              <a:buNone/>
            </a:pPr>
            <a:r>
              <a:rPr lang="hr-HR" sz="4000" dirty="0"/>
              <a:t> </a:t>
            </a:r>
            <a:r>
              <a:rPr lang="hr-HR" sz="4000" dirty="0" smtClean="0"/>
              <a:t>		</a:t>
            </a:r>
            <a:r>
              <a:rPr lang="hr-HR" sz="4000" b="1" dirty="0" smtClean="0"/>
              <a:t>Prof.dr.sc</a:t>
            </a:r>
            <a:r>
              <a:rPr lang="hr-HR" sz="4000" b="1" dirty="0"/>
              <a:t>. Bojan Jerbić</a:t>
            </a:r>
            <a:r>
              <a:rPr lang="hr-HR" sz="4000" dirty="0"/>
              <a:t> </a:t>
            </a:r>
            <a:r>
              <a:rPr lang="hr-HR" sz="4000" b="1" dirty="0"/>
              <a:t>   </a:t>
            </a:r>
            <a:r>
              <a:rPr lang="hr-HR" sz="4000" b="1" dirty="0" smtClean="0"/>
              <a:t>         </a:t>
            </a:r>
            <a:r>
              <a:rPr lang="hr-HR" sz="4000" dirty="0"/>
              <a:t>–  Medicinska robotika – kako se nositi s novim</a:t>
            </a:r>
            <a:r>
              <a:rPr lang="hr-HR" sz="4000" b="1" dirty="0"/>
              <a:t>  </a:t>
            </a:r>
            <a:r>
              <a:rPr lang="hr-HR" sz="4000" dirty="0" smtClean="0"/>
              <a:t>tehničkim </a:t>
            </a:r>
            <a:r>
              <a:rPr lang="hr-HR" sz="4000" dirty="0"/>
              <a:t>i etičkim izazovima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hr-HR" sz="4000" dirty="0"/>
              <a:t> </a:t>
            </a:r>
            <a:r>
              <a:rPr lang="hr-HR" sz="4000" dirty="0" smtClean="0"/>
              <a:t>		</a:t>
            </a:r>
            <a:r>
              <a:rPr lang="hr-HR" sz="4000" b="1" dirty="0" smtClean="0"/>
              <a:t>Prof.dr.sc</a:t>
            </a:r>
            <a:r>
              <a:rPr lang="hr-HR" sz="4000" b="1" dirty="0"/>
              <a:t>. Svjetlana Čala</a:t>
            </a:r>
            <a:r>
              <a:rPr lang="hr-HR" sz="4000" dirty="0"/>
              <a:t>          –  Kako udruge medicinskih akademija promišljaju </a:t>
            </a:r>
            <a:r>
              <a:rPr lang="hr-HR" sz="4000" dirty="0" smtClean="0"/>
              <a:t>budućnost </a:t>
            </a:r>
            <a:r>
              <a:rPr lang="hr-HR" sz="4000" dirty="0"/>
              <a:t>biomedicinskih znanosti 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hr-HR" sz="4000" b="1" dirty="0" smtClean="0"/>
              <a:t>		Prof.dr.sc</a:t>
            </a:r>
            <a:r>
              <a:rPr lang="hr-HR" sz="4000" b="1" dirty="0"/>
              <a:t>. Jasna Lipozenčić   </a:t>
            </a:r>
            <a:r>
              <a:rPr lang="hr-HR" sz="4000" dirty="0"/>
              <a:t> </a:t>
            </a:r>
            <a:r>
              <a:rPr lang="hr-HR" sz="4000" b="1" dirty="0"/>
              <a:t> </a:t>
            </a:r>
            <a:r>
              <a:rPr lang="hr-HR" sz="4000" dirty="0"/>
              <a:t>–  Moderator  rasprave  i  zaključaka	</a:t>
            </a:r>
          </a:p>
          <a:p>
            <a:pPr>
              <a:lnSpc>
                <a:spcPct val="220000"/>
              </a:lnSpc>
            </a:pPr>
            <a:endParaRPr lang="hr-HR" sz="35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6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7113" y="365124"/>
            <a:ext cx="10626687" cy="583737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r-HR" dirty="0" smtClean="0"/>
              <a:t/>
            </a:r>
            <a:br>
              <a:rPr lang="hr-HR" dirty="0" smtClean="0"/>
            </a:br>
            <a:r>
              <a:rPr lang="hr-H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ZAKLJUČCI  </a:t>
            </a:r>
            <a:br>
              <a:rPr lang="hr-H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OKRUGLOG  STOLA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 smtClean="0"/>
              <a:t>BUDUĆNOST </a:t>
            </a:r>
            <a:r>
              <a:rPr lang="hr-HR" dirty="0"/>
              <a:t>BIOMEDICINSKIH ZNANOSTI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U </a:t>
            </a:r>
            <a:r>
              <a:rPr lang="hr-HR" dirty="0"/>
              <a:t>HRVATSKOJ 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8472" y="6114361"/>
            <a:ext cx="11045328" cy="6260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28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</p:spPr>
        <p:txBody>
          <a:bodyPr>
            <a:normAutofit fontScale="90000"/>
          </a:bodyPr>
          <a:lstStyle/>
          <a:p>
            <a:pPr algn="l"/>
            <a:r>
              <a:rPr lang="hr-HR" sz="2400" b="1" dirty="0"/>
              <a:t>Prof. dr. sc. Miljenko Šimpraga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hr-HR" sz="2400" b="1" dirty="0"/>
              <a:t>Prorektor za inovacije, transfer tehnologije i komunikacije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hr-HR" sz="2400" b="1" dirty="0"/>
              <a:t>Sveučilište u Zagrebu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65532" y="1545122"/>
            <a:ext cx="10972800" cy="50319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dirty="0"/>
              <a:t> 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sz="2800" b="1" dirty="0" smtClean="0"/>
              <a:t>Zakonska regulativa i obrazovanje za budućnost</a:t>
            </a:r>
          </a:p>
          <a:p>
            <a:pPr marL="0" indent="0">
              <a:buNone/>
            </a:pPr>
            <a:endParaRPr lang="hr-HR" dirty="0"/>
          </a:p>
          <a:p>
            <a:pPr lvl="0"/>
            <a:r>
              <a:rPr lang="hr-HR" sz="2800" dirty="0" smtClean="0"/>
              <a:t>kako </a:t>
            </a:r>
            <a:r>
              <a:rPr lang="hr-HR" sz="2800" dirty="0"/>
              <a:t>se pomaci u pogledu osnovnih uvjeta i inovacija ne odvijaju željenim intenzitetom niti postoji usuglašenost na svim razinama </a:t>
            </a:r>
            <a:r>
              <a:rPr lang="hr-HR" sz="2800" dirty="0" smtClean="0"/>
              <a:t>odlučivanja</a:t>
            </a:r>
          </a:p>
          <a:p>
            <a:pPr lvl="0"/>
            <a:endParaRPr lang="hr-HR" sz="2800" dirty="0"/>
          </a:p>
          <a:p>
            <a:pPr lvl="0"/>
            <a:r>
              <a:rPr lang="hr-HR" sz="2800" dirty="0"/>
              <a:t>bitno je shvatiti kako je nužno investirati u školovanje novih naraštaja</a:t>
            </a:r>
            <a:r>
              <a:rPr lang="hr-HR" sz="2800" b="1" dirty="0"/>
              <a:t> </a:t>
            </a:r>
            <a:r>
              <a:rPr lang="hr-HR" sz="2800" dirty="0"/>
              <a:t>pametnih i inovativnih učenika jer to zapravo znači ulagati u budućnost koja će se dogoditi za deset, dvadeset i više </a:t>
            </a:r>
            <a:r>
              <a:rPr lang="hr-HR" sz="2800" dirty="0" smtClean="0"/>
              <a:t>godina</a:t>
            </a:r>
          </a:p>
          <a:p>
            <a:pPr lvl="0"/>
            <a:endParaRPr lang="hr-HR" sz="2800" dirty="0"/>
          </a:p>
          <a:p>
            <a:pPr lvl="0"/>
            <a:r>
              <a:rPr lang="hr-HR" sz="2800" dirty="0"/>
              <a:t>hrvatski obrazovni sustav nije trošak već </a:t>
            </a:r>
            <a:r>
              <a:rPr lang="hr-HR" sz="2800" dirty="0" smtClean="0"/>
              <a:t>investicija</a:t>
            </a:r>
          </a:p>
          <a:p>
            <a:pPr lvl="0"/>
            <a:endParaRPr lang="hr-HR" sz="2800" dirty="0"/>
          </a:p>
          <a:p>
            <a:pPr lvl="0"/>
            <a:r>
              <a:rPr lang="hr-HR" sz="2800" dirty="0"/>
              <a:t>kako bi postao pokretač gospodarstva, ulaganje u obrazovanje, znanost,  inovacije i razvoj  moraju postati nacionalni prioritet.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134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749147"/>
            <a:ext cx="10515600" cy="941541"/>
          </a:xfrm>
        </p:spPr>
        <p:txBody>
          <a:bodyPr>
            <a:noAutofit/>
          </a:bodyPr>
          <a:lstStyle/>
          <a:p>
            <a:pPr algn="l"/>
            <a:r>
              <a:rPr lang="hr-HR" sz="2200" b="1" dirty="0" err="1"/>
              <a:t>Prof.dr</a:t>
            </a:r>
            <a:r>
              <a:rPr lang="hr-HR" sz="2200" b="1" dirty="0"/>
              <a:t>. Davor Štimac, dr. med.</a:t>
            </a:r>
            <a:r>
              <a:rPr lang="hr-HR" sz="2200" dirty="0"/>
              <a:t/>
            </a:r>
            <a:br>
              <a:rPr lang="hr-HR" sz="2200" dirty="0"/>
            </a:br>
            <a:r>
              <a:rPr lang="hr-HR" sz="2200" b="1" dirty="0"/>
              <a:t>Prvi dopredsjednik AMZH, </a:t>
            </a:r>
            <a:r>
              <a:rPr lang="hr-HR" sz="2200" b="1" dirty="0" smtClean="0"/>
              <a:t/>
            </a:r>
            <a:br>
              <a:rPr lang="hr-HR" sz="2200" b="1" dirty="0" smtClean="0"/>
            </a:br>
            <a:r>
              <a:rPr lang="hr-HR" sz="2200" b="1" dirty="0" smtClean="0"/>
              <a:t>Predstojnik </a:t>
            </a:r>
            <a:r>
              <a:rPr lang="hr-HR" sz="2200" b="1" dirty="0"/>
              <a:t>Interne klinike KBC Rijeka, Ravnatelj KBC Rijeka</a:t>
            </a:r>
            <a:r>
              <a:rPr lang="hr-HR" sz="2200" dirty="0"/>
              <a:t/>
            </a:r>
            <a:br>
              <a:rPr lang="hr-HR" sz="2200" dirty="0"/>
            </a:br>
            <a:endParaRPr lang="hr-HR" sz="2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94063" y="1839817"/>
            <a:ext cx="10659737" cy="501818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hr-HR" sz="3400" b="1" dirty="0" smtClean="0"/>
              <a:t>Budućnost biomedicinskih stručnjaka u Hrvatskoj</a:t>
            </a:r>
          </a:p>
          <a:p>
            <a:pPr marL="0" indent="0" algn="ctr">
              <a:buNone/>
            </a:pPr>
            <a:endParaRPr lang="hr-HR" sz="3400" b="1" dirty="0"/>
          </a:p>
          <a:p>
            <a:r>
              <a:rPr lang="hr-HR" sz="3100" dirty="0"/>
              <a:t>Biomedicinski stručnjaci  -  visoko na ljestvici stručnjaka koji napuštaju Hrvatsku (prednjače liječnici i medicinske sestre</a:t>
            </a:r>
            <a:r>
              <a:rPr lang="hr-HR" sz="3100" dirty="0" smtClean="0"/>
              <a:t>)</a:t>
            </a:r>
            <a:endParaRPr lang="hr-HR" sz="3100" dirty="0"/>
          </a:p>
          <a:p>
            <a:r>
              <a:rPr lang="hr-HR" sz="3100" dirty="0"/>
              <a:t> Medicinskih djelatnika svih profila u Hrvatskoj nedostaje prema europskim normativima i svi koji završe  bilo koji stupanj medicinskog školovanja vrlo brzo mogu naći </a:t>
            </a:r>
            <a:r>
              <a:rPr lang="hr-HR" sz="3100" dirty="0" smtClean="0"/>
              <a:t>posao</a:t>
            </a:r>
            <a:endParaRPr lang="hr-HR" sz="3100" dirty="0"/>
          </a:p>
          <a:p>
            <a:r>
              <a:rPr lang="hr-HR" sz="3100" dirty="0"/>
              <a:t>Cilj - zadržati ih u zemlji </a:t>
            </a:r>
          </a:p>
          <a:p>
            <a:r>
              <a:rPr lang="hr-HR" sz="3100" dirty="0"/>
              <a:t>Želje za odlaskom - nisu nužno  financijske prirode, već prvenstveno vezani uz uvjete rada,   mogućnosti napredovanja u struci i radnom okruženju</a:t>
            </a:r>
          </a:p>
          <a:p>
            <a:r>
              <a:rPr lang="hr-HR" sz="3100" dirty="0"/>
              <a:t>Odlasci u inozemstvo – trajno ili povremeno, su često povezani uz komunikacijske probleme s pretpostavljenima, te  nemogućnost suživota sa suradnicima</a:t>
            </a:r>
          </a:p>
          <a:p>
            <a:r>
              <a:rPr lang="hr-HR" sz="3100" dirty="0"/>
              <a:t>Bolja komunikacija – osobna, informatička ili stručna je ključ rješenja  da mladi budu zadovoljniji radom u vlastitoj domovini</a:t>
            </a:r>
          </a:p>
          <a:p>
            <a:endParaRPr lang="hr-HR" sz="3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247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9658" y="264405"/>
            <a:ext cx="11093985" cy="659359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hr-HR" sz="4500" b="1" dirty="0">
                <a:latin typeface="+mj-lt"/>
              </a:rPr>
              <a:t>Dr. sc. Ivana </a:t>
            </a:r>
            <a:r>
              <a:rPr lang="hr-HR" sz="4500" b="1" dirty="0" err="1">
                <a:latin typeface="+mj-lt"/>
              </a:rPr>
              <a:t>Greguric</a:t>
            </a:r>
            <a:r>
              <a:rPr lang="hr-HR" sz="4500" b="1" dirty="0"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hr-HR" sz="4500" b="1" dirty="0">
                <a:latin typeface="+mj-lt"/>
              </a:rPr>
              <a:t>Predavač i Pročelnica na Katedri za komunikacije, Visoka poslovna škola Zagreb</a:t>
            </a:r>
          </a:p>
          <a:p>
            <a:pPr marL="0" indent="0">
              <a:buNone/>
            </a:pPr>
            <a:r>
              <a:rPr lang="pt-PT" sz="4500" b="1" dirty="0">
                <a:latin typeface="+mj-lt"/>
              </a:rPr>
              <a:t>Znanstveni suradnik u Znanstvenom centru izvrsnosti za integrativnu bioetiku    </a:t>
            </a:r>
            <a:r>
              <a:rPr lang="pt-PT" sz="4500" b="1" dirty="0" smtClean="0">
                <a:latin typeface="+mj-lt"/>
              </a:rPr>
              <a:t>Znanstveno </a:t>
            </a:r>
            <a:r>
              <a:rPr lang="pt-PT" sz="4500" b="1" dirty="0">
                <a:latin typeface="+mj-lt"/>
              </a:rPr>
              <a:t>– istraživački odbor za bioetiku, tehniku i transhumanizam</a:t>
            </a:r>
            <a:r>
              <a:rPr lang="pt-PT" sz="4500" b="1" dirty="0" smtClean="0">
                <a:latin typeface="+mj-lt"/>
              </a:rPr>
              <a:t>)</a:t>
            </a:r>
            <a:endParaRPr lang="hr-HR" sz="4500" b="1" dirty="0" smtClean="0">
              <a:latin typeface="+mj-lt"/>
            </a:endParaRPr>
          </a:p>
          <a:p>
            <a:pPr marL="0" indent="0">
              <a:buNone/>
            </a:pPr>
            <a:endParaRPr lang="hr-HR" sz="4500" b="1" dirty="0" smtClean="0">
              <a:latin typeface="+mj-lt"/>
            </a:endParaRPr>
          </a:p>
          <a:p>
            <a:pPr marL="0" indent="0">
              <a:buNone/>
            </a:pPr>
            <a:endParaRPr lang="hr-HR" sz="4500" b="1" dirty="0" smtClean="0">
              <a:latin typeface="+mj-lt"/>
            </a:endParaRPr>
          </a:p>
          <a:p>
            <a:pPr marL="0" indent="0">
              <a:buNone/>
            </a:pPr>
            <a:endParaRPr lang="hr-HR" sz="4500" b="1" dirty="0">
              <a:latin typeface="+mj-lt"/>
            </a:endParaRPr>
          </a:p>
          <a:p>
            <a:pPr marL="0" indent="0" algn="ctr">
              <a:buNone/>
            </a:pPr>
            <a:r>
              <a:rPr lang="hr-HR" sz="5200" b="1" dirty="0" smtClean="0"/>
              <a:t>Rezolucija </a:t>
            </a:r>
            <a:r>
              <a:rPr lang="hr-HR" sz="5200" b="1" dirty="0"/>
              <a:t>o poboljšanju ljudskih bića i </a:t>
            </a:r>
            <a:r>
              <a:rPr lang="hr-HR" sz="5200" b="1" dirty="0" smtClean="0"/>
              <a:t>osnivanje </a:t>
            </a:r>
            <a:r>
              <a:rPr lang="hr-HR" sz="5200" b="1" dirty="0" err="1" smtClean="0"/>
              <a:t>Kiborgoetičkog</a:t>
            </a:r>
            <a:r>
              <a:rPr lang="hr-HR" sz="5200" b="1" dirty="0" smtClean="0"/>
              <a:t> povjerenstva</a:t>
            </a:r>
          </a:p>
          <a:p>
            <a:pPr marL="0" indent="0">
              <a:buNone/>
            </a:pPr>
            <a:endParaRPr lang="hr-HR" sz="5200" dirty="0"/>
          </a:p>
          <a:p>
            <a:pPr marL="0" indent="0">
              <a:buNone/>
            </a:pPr>
            <a:r>
              <a:rPr lang="hr-HR" sz="4900" dirty="0"/>
              <a:t>Budući napredak </a:t>
            </a:r>
            <a:r>
              <a:rPr lang="hr-HR" sz="4900" dirty="0" err="1"/>
              <a:t>kibernetičkih</a:t>
            </a:r>
            <a:r>
              <a:rPr lang="hr-HR" sz="4900" dirty="0"/>
              <a:t> uređaja treba se ostvariti na način da: </a:t>
            </a:r>
          </a:p>
          <a:p>
            <a:pPr marL="0" indent="0">
              <a:buNone/>
            </a:pPr>
            <a:r>
              <a:rPr lang="hr-HR" sz="4900" dirty="0"/>
              <a:t>1. </a:t>
            </a:r>
            <a:r>
              <a:rPr lang="hr-HR" sz="4900" b="1" dirty="0"/>
              <a:t>štiti dostojanstvo</a:t>
            </a:r>
            <a:r>
              <a:rPr lang="hr-HR" sz="4900" dirty="0"/>
              <a:t>, autonomnost i samoodređenje pojedinca;  </a:t>
            </a:r>
          </a:p>
          <a:p>
            <a:pPr marL="0" indent="0">
              <a:buNone/>
            </a:pPr>
            <a:r>
              <a:rPr lang="hr-HR" sz="4900" dirty="0"/>
              <a:t>2</a:t>
            </a:r>
            <a:r>
              <a:rPr lang="hr-HR" sz="4900" b="1" dirty="0"/>
              <a:t>. razmatra sigurnost, zdravlje</a:t>
            </a:r>
            <a:r>
              <a:rPr lang="hr-HR" sz="4900" dirty="0"/>
              <a:t> i zaštita ljudi, slobode, privatnosti, integriteta i digniteta te samoodređenja, </a:t>
            </a:r>
            <a:r>
              <a:rPr lang="hr-HR" sz="4900" dirty="0" smtClean="0"/>
              <a:t> </a:t>
            </a:r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nediskriminacije </a:t>
            </a:r>
            <a:r>
              <a:rPr lang="hr-HR" sz="4900" dirty="0"/>
              <a:t>i zaštite podataka; </a:t>
            </a:r>
          </a:p>
          <a:p>
            <a:pPr marL="0" indent="0">
              <a:buNone/>
            </a:pPr>
            <a:r>
              <a:rPr lang="hr-HR" sz="4900" dirty="0"/>
              <a:t>3. </a:t>
            </a:r>
            <a:r>
              <a:rPr lang="hr-HR" sz="4900" b="1" dirty="0"/>
              <a:t>dovodi do nužnosti izrade aktualnog pravnog okvira usmjerenog etičkim načelima </a:t>
            </a:r>
            <a:r>
              <a:rPr lang="hr-HR" sz="4900" dirty="0"/>
              <a:t>koja odražavaju </a:t>
            </a:r>
            <a:endParaRPr lang="hr-HR" sz="4900" dirty="0" smtClean="0"/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složenost </a:t>
            </a:r>
            <a:r>
              <a:rPr lang="hr-HR" sz="4900" dirty="0"/>
              <a:t>područja </a:t>
            </a:r>
            <a:r>
              <a:rPr lang="hr-HR" sz="4900" dirty="0" err="1"/>
              <a:t>transhumanizma</a:t>
            </a:r>
            <a:r>
              <a:rPr lang="hr-HR" sz="4900" dirty="0"/>
              <a:t> te brojnih društvenih, medicinskih i bio-etičkih implikacija u </a:t>
            </a:r>
            <a:r>
              <a:rPr lang="hr-HR" sz="4900" dirty="0" smtClean="0"/>
              <a:t>  </a:t>
            </a:r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</a:t>
            </a:r>
            <a:r>
              <a:rPr lang="hr-HR" sz="4900" dirty="0" err="1" smtClean="0"/>
              <a:t>kiborgiziranoj</a:t>
            </a:r>
            <a:r>
              <a:rPr lang="hr-HR" sz="4900" dirty="0" smtClean="0"/>
              <a:t> </a:t>
            </a:r>
            <a:r>
              <a:rPr lang="hr-HR" sz="4900" dirty="0"/>
              <a:t>zbilji;  </a:t>
            </a:r>
          </a:p>
          <a:p>
            <a:pPr marL="0" indent="0">
              <a:buNone/>
            </a:pPr>
            <a:r>
              <a:rPr lang="hr-HR" sz="4900" dirty="0"/>
              <a:t>4. </a:t>
            </a:r>
            <a:r>
              <a:rPr lang="hr-HR" sz="4900" b="1" dirty="0"/>
              <a:t>dovodi do nužnosti izrade jasnih i učinkovitih okvirnih etičkih smjernica za razvoj, projektiranje</a:t>
            </a:r>
            <a:r>
              <a:rPr lang="hr-HR" sz="4900" dirty="0"/>
              <a:t>, </a:t>
            </a:r>
            <a:endParaRPr lang="hr-HR" sz="4900" dirty="0" smtClean="0"/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proizvodnju</a:t>
            </a:r>
            <a:r>
              <a:rPr lang="hr-HR" sz="4900" dirty="0"/>
              <a:t>, upotrebu </a:t>
            </a:r>
            <a:r>
              <a:rPr lang="hr-HR" sz="4900" dirty="0" err="1"/>
              <a:t>kibernetičkih</a:t>
            </a:r>
            <a:r>
              <a:rPr lang="hr-HR" sz="4900" dirty="0"/>
              <a:t> usadaka u ljudsko tijelo koja bi u budućnosti mogla dovesti ljudsko biće u </a:t>
            </a:r>
            <a:endParaRPr lang="hr-HR" sz="4900" dirty="0" smtClean="0"/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</a:t>
            </a:r>
            <a:r>
              <a:rPr lang="hr-HR" sz="4900" dirty="0" err="1" smtClean="0"/>
              <a:t>transhumano</a:t>
            </a:r>
            <a:r>
              <a:rPr lang="hr-HR" sz="4900" dirty="0" smtClean="0"/>
              <a:t> </a:t>
            </a:r>
            <a:r>
              <a:rPr lang="hr-HR" sz="4900" dirty="0"/>
              <a:t>stanje i prevlast umjetne inteligencije; </a:t>
            </a:r>
          </a:p>
          <a:p>
            <a:pPr marL="0" indent="0">
              <a:buNone/>
            </a:pPr>
            <a:r>
              <a:rPr lang="hr-HR" sz="4900" dirty="0"/>
              <a:t>5</a:t>
            </a:r>
            <a:r>
              <a:rPr lang="hr-HR" sz="4900" b="1" dirty="0"/>
              <a:t>. potiče na promišljanje o etičkoj odgovornosti čovjeka prema izazovima tehnike</a:t>
            </a:r>
            <a:r>
              <a:rPr lang="hr-HR" sz="4900" dirty="0"/>
              <a:t> kroz uspostavu kodeksa za </a:t>
            </a:r>
            <a:endParaRPr lang="hr-HR" sz="4900" dirty="0" smtClean="0"/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inženjere</a:t>
            </a:r>
            <a:r>
              <a:rPr lang="hr-HR" sz="4900" dirty="0"/>
              <a:t>, kodeks za povjerenstva koji se bave istraživačkom etikom koji bi se koristio pri preispitivanju moguće štetnosti i </a:t>
            </a:r>
            <a:r>
              <a:rPr lang="hr-HR" sz="4900" dirty="0" smtClean="0"/>
              <a:t>    </a:t>
            </a:r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korisnosti </a:t>
            </a:r>
            <a:r>
              <a:rPr lang="hr-HR" sz="4900" dirty="0" err="1" smtClean="0"/>
              <a:t>kibernetičkih</a:t>
            </a:r>
            <a:r>
              <a:rPr lang="hr-HR" sz="4900" dirty="0" smtClean="0"/>
              <a:t> </a:t>
            </a:r>
            <a:r>
              <a:rPr lang="hr-HR" sz="4900" dirty="0"/>
              <a:t>usadaka.  </a:t>
            </a:r>
            <a:endParaRPr lang="hr-HR" sz="4900" dirty="0" smtClean="0"/>
          </a:p>
          <a:p>
            <a:pPr marL="0" indent="0">
              <a:buNone/>
            </a:pPr>
            <a:r>
              <a:rPr lang="hr-HR" sz="4900" dirty="0" smtClean="0"/>
              <a:t>6. </a:t>
            </a:r>
            <a:r>
              <a:rPr lang="hr-HR" sz="4900" b="1" dirty="0"/>
              <a:t>moramo donijeti ''Europsku Rezoluciju o </a:t>
            </a:r>
            <a:r>
              <a:rPr lang="hr-HR" sz="4900" b="1" dirty="0" err="1"/>
              <a:t>kiborgizaciji</a:t>
            </a:r>
            <a:r>
              <a:rPr lang="hr-HR" sz="4900" b="1" dirty="0"/>
              <a:t> ljudskih bića s preporukama za osnivanje </a:t>
            </a:r>
            <a:r>
              <a:rPr lang="hr-HR" sz="4900" b="1" dirty="0" err="1"/>
              <a:t>Kiborgoetičkog</a:t>
            </a:r>
            <a:r>
              <a:rPr lang="hr-HR" sz="4900" b="1" dirty="0"/>
              <a:t> povjerenstva'' </a:t>
            </a:r>
            <a:r>
              <a:rPr lang="hr-HR" sz="4900" dirty="0"/>
              <a:t>o </a:t>
            </a:r>
            <a:r>
              <a:rPr lang="hr-HR" sz="4900" dirty="0" smtClean="0"/>
              <a:t> </a:t>
            </a:r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postavljanju </a:t>
            </a:r>
            <a:r>
              <a:rPr lang="hr-HR" sz="4900" dirty="0"/>
              <a:t>etičke i pravne odgovornosti </a:t>
            </a:r>
            <a:r>
              <a:rPr lang="hr-HR" sz="4900" dirty="0" err="1"/>
              <a:t>kiborgiziranja</a:t>
            </a:r>
            <a:r>
              <a:rPr lang="hr-HR" sz="4900" dirty="0"/>
              <a:t> sveukupne zbilje. Rezolucija će biti pravno obavezujuća za znanstveno – </a:t>
            </a:r>
            <a:r>
              <a:rPr lang="hr-HR" sz="4900" dirty="0" smtClean="0"/>
              <a:t> </a:t>
            </a:r>
          </a:p>
          <a:p>
            <a:pPr marL="0" indent="0">
              <a:buNone/>
            </a:pPr>
            <a:r>
              <a:rPr lang="hr-HR" sz="4900" dirty="0"/>
              <a:t> </a:t>
            </a:r>
            <a:r>
              <a:rPr lang="hr-HR" sz="4900" dirty="0" smtClean="0"/>
              <a:t>   tehničke eksperimente </a:t>
            </a:r>
            <a:r>
              <a:rPr lang="hr-HR" sz="4900" dirty="0"/>
              <a:t>i njihovu praktičnu primjenu u svakodnevnom životu.</a:t>
            </a:r>
          </a:p>
          <a:p>
            <a:pPr marL="0" indent="0">
              <a:buNone/>
            </a:pPr>
            <a:endParaRPr lang="hr-HR" sz="4700" dirty="0"/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3048000" y="-16031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8734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17793" y="365125"/>
            <a:ext cx="10836007" cy="1325563"/>
          </a:xfrm>
        </p:spPr>
        <p:txBody>
          <a:bodyPr>
            <a:normAutofit fontScale="90000"/>
          </a:bodyPr>
          <a:lstStyle/>
          <a:p>
            <a:pPr algn="l"/>
            <a:r>
              <a:rPr lang="hr-HR" sz="3100" b="1" dirty="0" smtClean="0"/>
              <a:t/>
            </a:r>
            <a:br>
              <a:rPr lang="hr-HR" sz="3100" b="1" dirty="0" smtClean="0"/>
            </a:br>
            <a:r>
              <a:rPr lang="hr-HR" sz="3100" b="1" dirty="0"/>
              <a:t/>
            </a:r>
            <a:br>
              <a:rPr lang="hr-HR" sz="3100" b="1" dirty="0"/>
            </a:br>
            <a:r>
              <a:rPr lang="hr-HR" sz="2200" b="1" dirty="0" smtClean="0"/>
              <a:t>Prof.dr.sc</a:t>
            </a:r>
            <a:r>
              <a:rPr lang="hr-HR" sz="2200" b="1" dirty="0"/>
              <a:t>. Bojan Jerbić</a:t>
            </a:r>
            <a:br>
              <a:rPr lang="hr-HR" sz="2200" b="1" dirty="0"/>
            </a:br>
            <a:r>
              <a:rPr lang="hr-HR" sz="2200" b="1" dirty="0"/>
              <a:t>Sveučilište u Zagrebu</a:t>
            </a:r>
            <a:br>
              <a:rPr lang="hr-HR" sz="2200" b="1" dirty="0"/>
            </a:br>
            <a:r>
              <a:rPr lang="hr-HR" sz="2200" b="1" dirty="0"/>
              <a:t>Fakultet strojarstva i brodogradnje</a:t>
            </a:r>
            <a:r>
              <a:rPr lang="hr-HR" sz="2200" dirty="0"/>
              <a:t/>
            </a:r>
            <a:br>
              <a:rPr lang="hr-HR" sz="2200" dirty="0"/>
            </a:br>
            <a:r>
              <a:rPr lang="hr-HR" dirty="0"/>
              <a:t> 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2029" y="1299990"/>
            <a:ext cx="10681771" cy="5221995"/>
          </a:xfrm>
        </p:spPr>
        <p:txBody>
          <a:bodyPr>
            <a:normAutofit fontScale="47500" lnSpcReduction="20000"/>
          </a:bodyPr>
          <a:lstStyle/>
          <a:p>
            <a:endParaRPr lang="hr-HR" dirty="0" smtClean="0"/>
          </a:p>
          <a:p>
            <a:pPr marL="0" indent="0" algn="ctr">
              <a:buNone/>
            </a:pPr>
            <a:endParaRPr lang="hr-HR" sz="4200" b="1" dirty="0" smtClean="0"/>
          </a:p>
          <a:p>
            <a:pPr marL="0" indent="0" algn="ctr">
              <a:buNone/>
            </a:pPr>
            <a:r>
              <a:rPr lang="hr-HR" sz="4200" b="1" dirty="0" smtClean="0"/>
              <a:t>Medicinska </a:t>
            </a:r>
            <a:r>
              <a:rPr lang="hr-HR" sz="4200" b="1" dirty="0"/>
              <a:t>robotika i kako se nositi s </a:t>
            </a:r>
            <a:r>
              <a:rPr lang="hr-HR" sz="4200" dirty="0"/>
              <a:t> </a:t>
            </a:r>
            <a:r>
              <a:rPr lang="hr-HR" sz="4200" b="1" dirty="0" smtClean="0"/>
              <a:t>novim </a:t>
            </a:r>
            <a:r>
              <a:rPr lang="hr-HR" sz="4200" b="1" dirty="0"/>
              <a:t>tehničkim i etičkim </a:t>
            </a:r>
            <a:r>
              <a:rPr lang="hr-HR" sz="4200" b="1" dirty="0" smtClean="0"/>
              <a:t>izazovima</a:t>
            </a:r>
          </a:p>
          <a:p>
            <a:pPr marL="0" indent="0">
              <a:buNone/>
            </a:pPr>
            <a:endParaRPr lang="hr-HR" sz="3900" dirty="0"/>
          </a:p>
          <a:p>
            <a:r>
              <a:rPr lang="hr-HR" sz="4200" dirty="0" smtClean="0"/>
              <a:t>Na </a:t>
            </a:r>
            <a:r>
              <a:rPr lang="hr-HR" sz="4200" dirty="0"/>
              <a:t>valu </a:t>
            </a:r>
            <a:r>
              <a:rPr lang="hr-HR" sz="4200" b="1" dirty="0"/>
              <a:t>Četvrte industrijske revolucije </a:t>
            </a:r>
            <a:r>
              <a:rPr lang="hr-HR" sz="4200" dirty="0" err="1"/>
              <a:t>digitalizacijska</a:t>
            </a:r>
            <a:r>
              <a:rPr lang="hr-HR" sz="4200" dirty="0"/>
              <a:t> transformacija postaje ne samo znanstveno-tehnološki već i društveni fenomen. Označava ju spajanje tehnologija te brisanje granica između fizičkih, digitalnih i bioloških domena. </a:t>
            </a:r>
            <a:r>
              <a:rPr lang="hr-HR" sz="4200" b="1" dirty="0"/>
              <a:t>Sva dosadašnja postignuća </a:t>
            </a:r>
            <a:r>
              <a:rPr lang="hr-HR" sz="4200" dirty="0"/>
              <a:t>u pojedinim područjima umjetne inteligencije i strojnog učenja, robotike, </a:t>
            </a:r>
            <a:r>
              <a:rPr lang="hr-HR" sz="4200" dirty="0" err="1"/>
              <a:t>nanotehnologije</a:t>
            </a:r>
            <a:r>
              <a:rPr lang="hr-HR" sz="4200" dirty="0"/>
              <a:t>, aditivne proizvodnje, genetike i biotehnologije</a:t>
            </a:r>
            <a:r>
              <a:rPr lang="hr-HR" sz="4200" b="1" dirty="0"/>
              <a:t>, sada umrežena u Četvrtoj industrijskoj revoluciji </a:t>
            </a:r>
            <a:r>
              <a:rPr lang="hr-HR" sz="4200" dirty="0"/>
              <a:t>stvaraju sinergiju, pojačavajući međusobni učinak koji će uzrokovati nezamislive promjene u našoj budućnosti</a:t>
            </a:r>
            <a:r>
              <a:rPr lang="hr-HR" sz="4200" dirty="0" smtClean="0"/>
              <a:t>.</a:t>
            </a:r>
          </a:p>
          <a:p>
            <a:endParaRPr lang="hr-HR" sz="4200" dirty="0"/>
          </a:p>
          <a:p>
            <a:r>
              <a:rPr lang="hr-HR" sz="4200" b="1" dirty="0"/>
              <a:t>Digitalizacija </a:t>
            </a:r>
            <a:r>
              <a:rPr lang="hr-HR" sz="4200" dirty="0"/>
              <a:t>je nezaustavljivi iskorak također u razvoju suvremene medicine. Poseban </a:t>
            </a:r>
            <a:r>
              <a:rPr lang="hr-HR" sz="4200" dirty="0" smtClean="0"/>
              <a:t>učinak </a:t>
            </a:r>
            <a:r>
              <a:rPr lang="hr-HR" sz="4200" dirty="0"/>
              <a:t>imat će primjena robotske tehnologije, koja će zajedno s umjetnom inteligencijom značajno redefinirati medicinsku praksu. </a:t>
            </a:r>
            <a:r>
              <a:rPr lang="hr-HR" sz="4200" b="1" dirty="0"/>
              <a:t>Primjena robota u medicini </a:t>
            </a:r>
            <a:r>
              <a:rPr lang="hr-HR" sz="4200" dirty="0"/>
              <a:t>donosi izvanredne mogućnosti unapređenja i nove pristupe u liječenju (kiruršku preciznost, manju </a:t>
            </a:r>
            <a:r>
              <a:rPr lang="hr-HR" sz="4200" dirty="0" err="1"/>
              <a:t>invazivnost</a:t>
            </a:r>
            <a:r>
              <a:rPr lang="hr-HR" sz="4200" dirty="0"/>
              <a:t>, brži oporavak pacijenta, niži troškovi liječenja itd.), ali isto tako mnoge znanstveno-tehnološke i etičke izazove. Primjena robota u </a:t>
            </a:r>
            <a:r>
              <a:rPr lang="hr-HR" sz="4200" b="1" dirty="0"/>
              <a:t>ljudskoj okolini </a:t>
            </a:r>
            <a:r>
              <a:rPr lang="hr-HR" sz="4200" dirty="0"/>
              <a:t>zahtijeva implementaciju specifičnih kognitivnih sposobnosti, koje osiguravaju </a:t>
            </a:r>
            <a:r>
              <a:rPr lang="hr-HR" sz="4200" b="1" dirty="0"/>
              <a:t>izvršavanje složenih zadataka u suradnji s čovjekom</a:t>
            </a:r>
            <a:r>
              <a:rPr lang="hr-HR" sz="4200" dirty="0"/>
              <a:t>, ali i intuitivnu interakciju čovjeka i stroja, bez potrebe ovladavanja stručnim znanjima</a:t>
            </a:r>
            <a:r>
              <a:rPr lang="hr-HR" sz="4200" dirty="0" smtClean="0"/>
              <a:t>.</a:t>
            </a:r>
            <a:endParaRPr lang="hr-HR" sz="42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5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625" y="1366092"/>
            <a:ext cx="10925060" cy="5491908"/>
          </a:xfrm>
        </p:spPr>
        <p:txBody>
          <a:bodyPr>
            <a:normAutofit fontScale="90000"/>
          </a:bodyPr>
          <a:lstStyle/>
          <a:p>
            <a:pPr lvl="0"/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 smtClean="0"/>
              <a:t>Kako udruge medicinskih akademija promišljaju budućnost</a:t>
            </a:r>
            <a:br>
              <a:rPr lang="hr-HR" sz="2400" b="1" dirty="0" smtClean="0"/>
            </a:br>
            <a:r>
              <a:rPr lang="hr-HR" sz="2400" b="1" dirty="0" smtClean="0"/>
              <a:t> biomedicinskih znanosti </a:t>
            </a:r>
            <a:br>
              <a:rPr lang="hr-HR" sz="2400" b="1" dirty="0" smtClean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Novi </a:t>
            </a:r>
            <a:r>
              <a:rPr lang="hr-HR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putevi</a:t>
            </a:r>
            <a:r>
              <a:rPr lang="hr-H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biomedicinskih istraživanja</a:t>
            </a:r>
            <a:r>
              <a:rPr lang="hr-HR" sz="2300" b="1" dirty="0" smtClean="0"/>
              <a:t/>
            </a:r>
            <a:br>
              <a:rPr lang="hr-HR" sz="2300" b="1" dirty="0" smtClean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000" dirty="0" smtClean="0"/>
              <a:t>- Novi </a:t>
            </a:r>
            <a:r>
              <a:rPr lang="hr-HR" sz="2000" dirty="0" err="1"/>
              <a:t>putevi</a:t>
            </a:r>
            <a:r>
              <a:rPr lang="hr-HR" sz="2000" dirty="0"/>
              <a:t> biomedicinskih istraživanja</a:t>
            </a:r>
            <a:br>
              <a:rPr lang="hr-HR" sz="2000" dirty="0"/>
            </a:br>
            <a:r>
              <a:rPr lang="hr-HR" sz="2000" dirty="0" smtClean="0"/>
              <a:t>- skupljanje </a:t>
            </a:r>
            <a:r>
              <a:rPr lang="hr-HR" sz="2000" dirty="0"/>
              <a:t>i analiza velikog broja podataka (</a:t>
            </a:r>
            <a:r>
              <a:rPr lang="hr-HR" sz="2000" dirty="0" err="1"/>
              <a:t>big</a:t>
            </a:r>
            <a:r>
              <a:rPr lang="hr-HR" sz="2000" dirty="0"/>
              <a:t> </a:t>
            </a:r>
            <a:r>
              <a:rPr lang="hr-HR" sz="2000" dirty="0" err="1"/>
              <a:t>data</a:t>
            </a:r>
            <a:r>
              <a:rPr lang="hr-HR" sz="2000" dirty="0"/>
              <a:t>)</a:t>
            </a:r>
            <a:br>
              <a:rPr lang="hr-HR" sz="2000" dirty="0"/>
            </a:br>
            <a:r>
              <a:rPr lang="hr-HR" sz="2000" dirty="0" smtClean="0"/>
              <a:t>- analize </a:t>
            </a:r>
            <a:r>
              <a:rPr lang="hr-HR" sz="2000" dirty="0"/>
              <a:t>pojedinačnih stanica</a:t>
            </a:r>
            <a:br>
              <a:rPr lang="hr-HR" sz="2000" dirty="0"/>
            </a:br>
            <a:r>
              <a:rPr lang="hr-HR" sz="2000" dirty="0" smtClean="0"/>
              <a:t>- struktura </a:t>
            </a:r>
            <a:r>
              <a:rPr lang="hr-HR" sz="2000" dirty="0"/>
              <a:t>i funkcija molekula značajnih za biološke procese  </a:t>
            </a:r>
            <a:br>
              <a:rPr lang="hr-HR" sz="2000" dirty="0"/>
            </a:br>
            <a:r>
              <a:rPr lang="hr-HR" sz="2000" dirty="0" smtClean="0"/>
              <a:t>- novi </a:t>
            </a:r>
            <a:r>
              <a:rPr lang="hr-HR" sz="2000" dirty="0"/>
              <a:t>eksperimentalni i računalni modeli humanih bolesti</a:t>
            </a:r>
            <a:br>
              <a:rPr lang="hr-HR" sz="2000" dirty="0"/>
            </a:br>
            <a:r>
              <a:rPr lang="hr-HR" sz="2000" dirty="0" smtClean="0"/>
              <a:t>- integracija </a:t>
            </a:r>
            <a:r>
              <a:rPr lang="hr-HR" sz="2000" dirty="0"/>
              <a:t>„</a:t>
            </a:r>
            <a:r>
              <a:rPr lang="hr-HR" sz="2000" dirty="0" err="1"/>
              <a:t>omics</a:t>
            </a:r>
            <a:r>
              <a:rPr lang="hr-HR" sz="2000" dirty="0"/>
              <a:t>” podataka  (genom, transkriptom, </a:t>
            </a:r>
            <a:r>
              <a:rPr lang="hr-HR" sz="2000" dirty="0" err="1"/>
              <a:t>proteom</a:t>
            </a:r>
            <a:r>
              <a:rPr lang="hr-HR" sz="2000" dirty="0"/>
              <a:t>, metilom, </a:t>
            </a:r>
            <a:r>
              <a:rPr lang="hr-HR" sz="2000" dirty="0" err="1"/>
              <a:t>metabolom</a:t>
            </a:r>
            <a:r>
              <a:rPr lang="hr-HR" sz="2000" dirty="0"/>
              <a:t>)</a:t>
            </a:r>
            <a:br>
              <a:rPr lang="hr-HR" sz="2000" dirty="0"/>
            </a:br>
            <a:r>
              <a:rPr lang="hr-HR" sz="2000" dirty="0" smtClean="0"/>
              <a:t>- modificiranje </a:t>
            </a:r>
            <a:r>
              <a:rPr lang="hr-HR" sz="2000" dirty="0"/>
              <a:t>genoma</a:t>
            </a:r>
            <a:br>
              <a:rPr lang="hr-HR" sz="2000" dirty="0"/>
            </a:br>
            <a:r>
              <a:rPr lang="hr-HR" sz="2000" dirty="0" smtClean="0"/>
              <a:t>- </a:t>
            </a:r>
            <a:r>
              <a:rPr lang="hr-HR" sz="2000" dirty="0" err="1" smtClean="0"/>
              <a:t>nanoznanost</a:t>
            </a:r>
            <a:r>
              <a:rPr lang="hr-HR" sz="2000" dirty="0" smtClean="0"/>
              <a:t> </a:t>
            </a:r>
            <a:r>
              <a:rPr lang="hr-HR" sz="2000" dirty="0"/>
              <a:t>i </a:t>
            </a:r>
            <a:r>
              <a:rPr lang="hr-HR" sz="2000" dirty="0" err="1"/>
              <a:t>nanotehnologija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 smtClean="0"/>
              <a:t>- translacijska </a:t>
            </a:r>
            <a:r>
              <a:rPr lang="hr-HR" sz="2000" dirty="0"/>
              <a:t>istraživanja zdravlja                                                              </a:t>
            </a:r>
            <a:br>
              <a:rPr lang="hr-HR" sz="2000" dirty="0"/>
            </a:br>
            <a:r>
              <a:rPr lang="hr-HR" sz="2000" dirty="0" smtClean="0"/>
              <a:t>- približavanje </a:t>
            </a:r>
            <a:r>
              <a:rPr lang="hr-HR" sz="2000" dirty="0"/>
              <a:t>biomedicinskih specijalnosti</a:t>
            </a:r>
            <a:br>
              <a:rPr lang="hr-HR" sz="2000" dirty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800" dirty="0" smtClean="0"/>
              <a:t/>
            </a:r>
            <a:br>
              <a:rPr lang="hr-HR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860" y="572877"/>
            <a:ext cx="10031960" cy="110529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hr-HR" sz="2400" b="1" dirty="0">
                <a:solidFill>
                  <a:schemeClr val="tx1"/>
                </a:solidFill>
              </a:rPr>
              <a:t>Prof.dr.sc. Svjetlana Čala, internist, </a:t>
            </a:r>
            <a:r>
              <a:rPr lang="hr-HR" sz="2400" b="1" dirty="0" err="1" smtClean="0">
                <a:solidFill>
                  <a:schemeClr val="tx1"/>
                </a:solidFill>
              </a:rPr>
              <a:t>nefrolog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algn="l"/>
            <a:r>
              <a:rPr lang="hr-HR" sz="2400" b="1" dirty="0" smtClean="0">
                <a:solidFill>
                  <a:schemeClr val="tx1"/>
                </a:solidFill>
              </a:rPr>
              <a:t>Financijska tajnica Akademije medicinskih znanosti Hrvatske</a:t>
            </a:r>
            <a:r>
              <a:rPr lang="hr-HR" sz="2400" b="1" dirty="0">
                <a:solidFill>
                  <a:schemeClr val="tx1"/>
                </a:solidFill>
              </a:rPr>
              <a:t/>
            </a:r>
            <a:br>
              <a:rPr lang="hr-HR" sz="2400" b="1" dirty="0">
                <a:solidFill>
                  <a:schemeClr val="tx1"/>
                </a:solidFill>
              </a:rPr>
            </a:br>
            <a:r>
              <a:rPr lang="hr-HR" dirty="0"/>
              <a:t/>
            </a:r>
            <a:br>
              <a:rPr lang="hr-HR" dirty="0"/>
            </a:br>
            <a:endParaRPr lang="hr-HR" dirty="0" smtClean="0"/>
          </a:p>
          <a:p>
            <a:pPr algn="l"/>
            <a:endParaRPr lang="hr-HR" dirty="0"/>
          </a:p>
          <a:p>
            <a:pPr algn="l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0813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751</Words>
  <Application>Microsoft Office PowerPoint</Application>
  <PresentationFormat>Prilagođeno</PresentationFormat>
  <Paragraphs>145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Tema sustava Office</vt:lpstr>
      <vt:lpstr>PowerPointova prezentacija</vt:lpstr>
      <vt:lpstr>Akademija medicinskih znanosti Hrvatske i  Hrvatska akademija tehničkih znanosti   organizatori su   Okruglog stola BUDUĆNOST BIOMEDICINSKIH ZNANOSTI  U HRVATSKOJ  s ciljem doprinosa u prepoznavanju važnosti biomedicinskih i biotehničkih znanosti u Hrvatskoj  </vt:lpstr>
      <vt:lpstr>PowerPointova prezentacija</vt:lpstr>
      <vt:lpstr> ZAKLJUČCI   OKRUGLOG  STOLA  BUDUĆNOST BIOMEDICINSKIH ZNANOSTI  U HRVATSKOJ  </vt:lpstr>
      <vt:lpstr>Prof. dr. sc. Miljenko Šimpraga Prorektor za inovacije, transfer tehnologije i komunikacije Sveučilište u Zagrebu </vt:lpstr>
      <vt:lpstr>Prof.dr. Davor Štimac, dr. med. Prvi dopredsjednik AMZH,  Predstojnik Interne klinike KBC Rijeka, Ravnatelj KBC Rijeka </vt:lpstr>
      <vt:lpstr> </vt:lpstr>
      <vt:lpstr>  Prof.dr.sc. Bojan Jerbić Sveučilište u Zagrebu Fakultet strojarstva i brodogradnje   </vt:lpstr>
      <vt:lpstr>       Kako udruge medicinskih akademija promišljaju budućnost  biomedicinskih znanosti   Novi putevi biomedicinskih istraživanja  - Novi putevi biomedicinskih istraživanja - skupljanje i analiza velikog broja podataka (big data) - analize pojedinačnih stanica - struktura i funkcija molekula značajnih za biološke procese   - novi eksperimentalni i računalni modeli humanih bolesti - integracija „omics” podataka  (genom, transkriptom, proteom, metilom, metabolom) - modificiranje genoma - nanoznanost i nanotehnologija - translacijska istraživanja zdravlja                                                               - približavanje biomedicinskih specijalnosti       </vt:lpstr>
      <vt:lpstr>PowerPointova prezentacija</vt:lpstr>
      <vt:lpstr>PowerPointova prezentacija</vt:lpstr>
      <vt:lpstr>MEĐUNARODNE UDRUGE AKADEMIJA ZNANOSTI</vt:lpstr>
      <vt:lpstr>PowerPointova prezentacija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 MEĐUNARODNE UDRUGE MEDICINCKIH AKADEMIJA promišljaju                           BUDUĆNOST BIOMEDICINSKIH ZNANOSTI</dc:title>
  <dc:creator>Svjetlana Cala</dc:creator>
  <cp:lastModifiedBy>Korisnik</cp:lastModifiedBy>
  <cp:revision>23</cp:revision>
  <cp:lastPrinted>2017-09-28T09:31:29Z</cp:lastPrinted>
  <dcterms:created xsi:type="dcterms:W3CDTF">2017-09-24T09:36:20Z</dcterms:created>
  <dcterms:modified xsi:type="dcterms:W3CDTF">2017-10-18T07:50:16Z</dcterms:modified>
</cp:coreProperties>
</file>