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18"/>
  </p:notesMasterIdLst>
  <p:handoutMasterIdLst>
    <p:handoutMasterId r:id="rId19"/>
  </p:handoutMasterIdLst>
  <p:sldIdLst>
    <p:sldId id="256" r:id="rId2"/>
    <p:sldId id="286" r:id="rId3"/>
    <p:sldId id="284" r:id="rId4"/>
    <p:sldId id="272" r:id="rId5"/>
    <p:sldId id="261" r:id="rId6"/>
    <p:sldId id="271" r:id="rId7"/>
    <p:sldId id="282" r:id="rId8"/>
    <p:sldId id="290" r:id="rId9"/>
    <p:sldId id="287" r:id="rId10"/>
    <p:sldId id="265" r:id="rId11"/>
    <p:sldId id="288" r:id="rId12"/>
    <p:sldId id="270" r:id="rId13"/>
    <p:sldId id="289" r:id="rId14"/>
    <p:sldId id="267" r:id="rId15"/>
    <p:sldId id="268" r:id="rId16"/>
    <p:sldId id="275" r:id="rId17"/>
  </p:sldIdLst>
  <p:sldSz cx="9144000" cy="6858000" type="screen4x3"/>
  <p:notesSz cx="9928225" cy="6797675"/>
  <p:defaultTextStyle>
    <a:defPPr>
      <a:defRPr lang="hr-H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Zadana sekcija" id="{C0946CEC-7911-4C7E-9E42-5B22DEE2D948}">
          <p14:sldIdLst>
            <p14:sldId id="256"/>
            <p14:sldId id="286"/>
            <p14:sldId id="284"/>
            <p14:sldId id="272"/>
            <p14:sldId id="261"/>
            <p14:sldId id="271"/>
            <p14:sldId id="282"/>
            <p14:sldId id="290"/>
            <p14:sldId id="287"/>
            <p14:sldId id="265"/>
            <p14:sldId id="288"/>
            <p14:sldId id="270"/>
            <p14:sldId id="289"/>
          </p14:sldIdLst>
        </p14:section>
        <p14:section name="Sekcija bez naslova" id="{55D046D5-DB51-43CA-B8C4-4407B469DAF7}">
          <p14:sldIdLst>
            <p14:sldId id="267"/>
            <p14:sldId id="268"/>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00FF"/>
    <a:srgbClr val="CC9900"/>
    <a:srgbClr val="783F04"/>
    <a:srgbClr val="FFCC66"/>
    <a:srgbClr val="FFFF66"/>
    <a:srgbClr val="FFFF00"/>
    <a:srgbClr val="FFFF99"/>
    <a:srgbClr val="000A1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95357" autoAdjust="0"/>
  </p:normalViewPr>
  <p:slideViewPr>
    <p:cSldViewPr>
      <p:cViewPr>
        <p:scale>
          <a:sx n="100" d="100"/>
          <a:sy n="100" d="100"/>
        </p:scale>
        <p:origin x="-70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1"/>
            <a:ext cx="43028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hr-HR"/>
          </a:p>
        </p:txBody>
      </p:sp>
      <p:sp>
        <p:nvSpPr>
          <p:cNvPr id="93187" name="Rectangle 3"/>
          <p:cNvSpPr>
            <a:spLocks noGrp="1" noChangeArrowheads="1"/>
          </p:cNvSpPr>
          <p:nvPr>
            <p:ph type="dt" sz="quarter" idx="1"/>
          </p:nvPr>
        </p:nvSpPr>
        <p:spPr bwMode="auto">
          <a:xfrm>
            <a:off x="5623824" y="1"/>
            <a:ext cx="43028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HR"/>
          </a:p>
        </p:txBody>
      </p:sp>
      <p:sp>
        <p:nvSpPr>
          <p:cNvPr id="93188" name="Rectangle 4"/>
          <p:cNvSpPr>
            <a:spLocks noGrp="1" noChangeArrowheads="1"/>
          </p:cNvSpPr>
          <p:nvPr>
            <p:ph type="ftr" sz="quarter" idx="2"/>
          </p:nvPr>
        </p:nvSpPr>
        <p:spPr bwMode="auto">
          <a:xfrm>
            <a:off x="0" y="6456364"/>
            <a:ext cx="43028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hr-HR"/>
          </a:p>
        </p:txBody>
      </p:sp>
      <p:sp>
        <p:nvSpPr>
          <p:cNvPr id="93189" name="Rectangle 5"/>
          <p:cNvSpPr>
            <a:spLocks noGrp="1" noChangeArrowheads="1"/>
          </p:cNvSpPr>
          <p:nvPr>
            <p:ph type="sldNum" sz="quarter" idx="3"/>
          </p:nvPr>
        </p:nvSpPr>
        <p:spPr bwMode="auto">
          <a:xfrm>
            <a:off x="5623824" y="6456364"/>
            <a:ext cx="43028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04B8C48-5BD0-4A11-A06C-6F2C21A90DE7}" type="slidenum">
              <a:rPr lang="hr-HR"/>
              <a:pPr>
                <a:defRPr/>
              </a:pPr>
              <a:t>‹#›</a:t>
            </a:fld>
            <a:endParaRPr lang="hr-HR"/>
          </a:p>
        </p:txBody>
      </p:sp>
    </p:spTree>
    <p:extLst>
      <p:ext uri="{BB962C8B-B14F-4D97-AF65-F5344CB8AC3E}">
        <p14:creationId xmlns:p14="http://schemas.microsoft.com/office/powerpoint/2010/main" val="2086585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813" cy="339725"/>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5623824" y="1"/>
            <a:ext cx="4302813" cy="339725"/>
          </a:xfrm>
          <a:prstGeom prst="rect">
            <a:avLst/>
          </a:prstGeom>
        </p:spPr>
        <p:txBody>
          <a:bodyPr vert="horz" lIns="91440" tIns="45720" rIns="91440" bIns="45720" rtlCol="0"/>
          <a:lstStyle>
            <a:lvl1pPr algn="r">
              <a:defRPr sz="1200"/>
            </a:lvl1pPr>
          </a:lstStyle>
          <a:p>
            <a:pPr>
              <a:defRPr/>
            </a:pPr>
            <a:fld id="{F75AD1E1-3B34-43A8-8A6B-3C73FD2AAE0B}" type="datetimeFigureOut">
              <a:rPr lang="hr-HR"/>
              <a:pPr>
                <a:defRPr/>
              </a:pPr>
              <a:t>11.12.2019.</a:t>
            </a:fld>
            <a:endParaRPr lang="hr-HR"/>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992347" y="3228976"/>
            <a:ext cx="7943532" cy="30591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6456364"/>
            <a:ext cx="4302813" cy="339725"/>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5623824" y="6456364"/>
            <a:ext cx="4302813" cy="339725"/>
          </a:xfrm>
          <a:prstGeom prst="rect">
            <a:avLst/>
          </a:prstGeom>
        </p:spPr>
        <p:txBody>
          <a:bodyPr vert="horz" lIns="91440" tIns="45720" rIns="91440" bIns="45720" rtlCol="0" anchor="b"/>
          <a:lstStyle>
            <a:lvl1pPr algn="r">
              <a:defRPr sz="1200"/>
            </a:lvl1pPr>
          </a:lstStyle>
          <a:p>
            <a:pPr>
              <a:defRPr/>
            </a:pPr>
            <a:fld id="{30EBE009-BB4E-4309-B254-9EFD7915ADC7}" type="slidenum">
              <a:rPr lang="hr-HR"/>
              <a:pPr>
                <a:defRPr/>
              </a:pPr>
              <a:t>‹#›</a:t>
            </a:fld>
            <a:endParaRPr lang="hr-HR"/>
          </a:p>
        </p:txBody>
      </p:sp>
    </p:spTree>
    <p:extLst>
      <p:ext uri="{BB962C8B-B14F-4D97-AF65-F5344CB8AC3E}">
        <p14:creationId xmlns:p14="http://schemas.microsoft.com/office/powerpoint/2010/main" val="21367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5BB35D-F0DF-4406-B6F6-CEFD68228816}" type="slidenum">
              <a:rPr lang="hr-HR" smtClean="0"/>
              <a:pPr eaLnBrk="1" hangingPunct="1"/>
              <a:t>12</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5BB35D-F0DF-4406-B6F6-CEFD68228816}" type="slidenum">
              <a:rPr lang="hr-HR" smtClean="0"/>
              <a:pPr eaLnBrk="1" hangingPunct="1"/>
              <a:t>13</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5" name="Pravoku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avokutni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slov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Uredite stil podnaslova matrice</a:t>
            </a:r>
            <a:endParaRPr kumimoji="0" lang="en-US"/>
          </a:p>
        </p:txBody>
      </p:sp>
      <p:sp>
        <p:nvSpPr>
          <p:cNvPr id="28" name="Rezervirano mjesto datuma 27"/>
          <p:cNvSpPr>
            <a:spLocks noGrp="1"/>
          </p:cNvSpPr>
          <p:nvPr>
            <p:ph type="dt" sz="half" idx="10"/>
          </p:nvPr>
        </p:nvSpPr>
        <p:spPr/>
        <p:txBody>
          <a:bodyPr/>
          <a:lstStyle/>
          <a:p>
            <a:pPr>
              <a:defRPr/>
            </a:pPr>
            <a:endParaRPr lang="hr-HR"/>
          </a:p>
        </p:txBody>
      </p:sp>
      <p:sp>
        <p:nvSpPr>
          <p:cNvPr id="17" name="Rezervirano mjesto podnožja 16"/>
          <p:cNvSpPr>
            <a:spLocks noGrp="1"/>
          </p:cNvSpPr>
          <p:nvPr>
            <p:ph type="ftr" sz="quarter" idx="11"/>
          </p:nvPr>
        </p:nvSpPr>
        <p:spPr/>
        <p:txBody>
          <a:bodyPr/>
          <a:lstStyle/>
          <a:p>
            <a:pPr>
              <a:defRPr/>
            </a:pPr>
            <a:endParaRPr lang="hr-HR"/>
          </a:p>
        </p:txBody>
      </p:sp>
      <p:sp>
        <p:nvSpPr>
          <p:cNvPr id="7" name="Ravni poveznik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avokutni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zervirano mjesto broja slajd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5E821D2-97E8-4BC6-A863-565A6472AF10}" type="slidenum">
              <a:rPr lang="hr-HR" smtClean="0"/>
              <a:pPr>
                <a:defRPr/>
              </a:pPr>
              <a:t>‹#›</a:t>
            </a:fld>
            <a:endParaRPr lang="hr-HR"/>
          </a:p>
        </p:txBody>
      </p:sp>
      <p:sp>
        <p:nvSpPr>
          <p:cNvPr id="8" name="Naslov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r-HR" smtClean="0"/>
              <a:t>Uredite stil naslova matrice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B5E821D2-97E8-4BC6-A863-565A6472AF10}" type="slidenum">
              <a:rPr lang="hr-HR" smtClean="0"/>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Pravokut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avokutn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avokutni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avokutn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avokutni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avokutni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avni poveznik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zervirano mjesto broja slajda 5"/>
          <p:cNvSpPr>
            <a:spLocks noGrp="1"/>
          </p:cNvSpPr>
          <p:nvPr>
            <p:ph type="sldNum" sz="quarter" idx="12"/>
          </p:nvPr>
        </p:nvSpPr>
        <p:spPr>
          <a:xfrm>
            <a:off x="6915912" y="3009901"/>
            <a:ext cx="457200" cy="441325"/>
          </a:xfrm>
        </p:spPr>
        <p:txBody>
          <a:bodyPr/>
          <a:lstStyle/>
          <a:p>
            <a:pPr>
              <a:defRPr/>
            </a:pPr>
            <a:fld id="{B5E821D2-97E8-4BC6-A863-565A6472AF10}" type="slidenum">
              <a:rPr lang="hr-HR" smtClean="0"/>
              <a:pPr>
                <a:defRPr/>
              </a:pPr>
              <a:t>‹#›</a:t>
            </a:fld>
            <a:endParaRPr lang="hr-HR"/>
          </a:p>
        </p:txBody>
      </p:sp>
      <p:sp>
        <p:nvSpPr>
          <p:cNvPr id="3" name="Rezervirano mjesto okomitog teksta 2"/>
          <p:cNvSpPr>
            <a:spLocks noGrp="1"/>
          </p:cNvSpPr>
          <p:nvPr>
            <p:ph type="body" orient="vert" idx="1"/>
          </p:nvPr>
        </p:nvSpPr>
        <p:spPr>
          <a:xfrm>
            <a:off x="304800" y="304800"/>
            <a:ext cx="6553200" cy="5821366"/>
          </a:xfrm>
        </p:spPr>
        <p:txBody>
          <a:bodyPr vert="eaVert"/>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2" name="Okomiti naslov 1"/>
          <p:cNvSpPr>
            <a:spLocks noGrp="1"/>
          </p:cNvSpPr>
          <p:nvPr>
            <p:ph type="title" orient="vert"/>
          </p:nvPr>
        </p:nvSpPr>
        <p:spPr>
          <a:xfrm>
            <a:off x="7391400" y="304801"/>
            <a:ext cx="1447800" cy="5851525"/>
          </a:xfrm>
        </p:spPr>
        <p:txBody>
          <a:bodyPr vert="eaVert"/>
          <a:lstStyle/>
          <a:p>
            <a:r>
              <a:rPr kumimoji="0" lang="hr-HR" smtClean="0"/>
              <a:t>Uredite stil naslova matrice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chemeClr val="accent3">
                    <a:shade val="75000"/>
                  </a:schemeClr>
                </a:solidFill>
              </a:defRPr>
            </a:lvl1pPr>
          </a:lstStyle>
          <a:p>
            <a:r>
              <a:rPr kumimoji="0" lang="hr-HR" smtClean="0"/>
              <a:t>Uredite stil naslova matrice</a:t>
            </a:r>
            <a:endParaRPr kumimoji="0" lang="en-US"/>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a:xfrm>
            <a:off x="4361688" y="1026372"/>
            <a:ext cx="457200" cy="441325"/>
          </a:xfrm>
        </p:spPr>
        <p:txBody>
          <a:bodyPr/>
          <a:lstStyle/>
          <a:p>
            <a:pPr>
              <a:defRPr/>
            </a:pPr>
            <a:fld id="{B5E821D2-97E8-4BC6-A863-565A6472AF10}" type="slidenum">
              <a:rPr lang="hr-HR" smtClean="0"/>
              <a:pPr>
                <a:defRPr/>
              </a:pPr>
              <a:t>‹#›</a:t>
            </a:fld>
            <a:endParaRPr lang="hr-HR"/>
          </a:p>
        </p:txBody>
      </p:sp>
      <p:sp>
        <p:nvSpPr>
          <p:cNvPr id="8" name="Rezervirano mjesto sadržaja 7"/>
          <p:cNvSpPr>
            <a:spLocks noGrp="1"/>
          </p:cNvSpPr>
          <p:nvPr>
            <p:ph sz="quarter" idx="1"/>
          </p:nvPr>
        </p:nvSpPr>
        <p:spPr>
          <a:xfrm>
            <a:off x="301752" y="1527048"/>
            <a:ext cx="8503920" cy="45720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17" name="Pravokut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avoku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avokutni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Rezervirano mjesto teksta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Uredite stilove teksta matrice</a:t>
            </a:r>
          </a:p>
        </p:txBody>
      </p:sp>
      <p:sp>
        <p:nvSpPr>
          <p:cNvPr id="13" name="Pravokutni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avokutni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zervirano mjesto podnožja 4"/>
          <p:cNvSpPr>
            <a:spLocks noGrp="1"/>
          </p:cNvSpPr>
          <p:nvPr>
            <p:ph type="ftr" sz="quarter" idx="11"/>
          </p:nvPr>
        </p:nvSpPr>
        <p:spPr/>
        <p:txBody>
          <a:bodyPr/>
          <a:lstStyle/>
          <a:p>
            <a:pPr>
              <a:defRPr/>
            </a:pPr>
            <a:endParaRPr lang="hr-HR"/>
          </a:p>
        </p:txBody>
      </p:sp>
      <p:sp>
        <p:nvSpPr>
          <p:cNvPr id="4" name="Rezervirano mjesto datuma 3"/>
          <p:cNvSpPr>
            <a:spLocks noGrp="1"/>
          </p:cNvSpPr>
          <p:nvPr>
            <p:ph type="dt" sz="half" idx="10"/>
          </p:nvPr>
        </p:nvSpPr>
        <p:spPr/>
        <p:txBody>
          <a:bodyPr/>
          <a:lstStyle/>
          <a:p>
            <a:pPr>
              <a:defRPr/>
            </a:pPr>
            <a:endParaRPr lang="hr-HR"/>
          </a:p>
        </p:txBody>
      </p:sp>
      <p:sp>
        <p:nvSpPr>
          <p:cNvPr id="8" name="Ravni poveznik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zervirano mjesto broja slajd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5E821D2-97E8-4BC6-A863-565A6472AF10}" type="slidenum">
              <a:rPr lang="hr-HR" smtClean="0"/>
              <a:pPr>
                <a:defRPr/>
              </a:pPr>
              <a:t>‹#›</a:t>
            </a:fld>
            <a:endParaRPr lang="hr-HR"/>
          </a:p>
        </p:txBody>
      </p:sp>
      <p:sp>
        <p:nvSpPr>
          <p:cNvPr id="2" name="Naslov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r-HR" smtClean="0"/>
              <a:t>Uredite stil naslova matrice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301752" y="228600"/>
            <a:ext cx="8534400" cy="758952"/>
          </a:xfrm>
        </p:spPr>
        <p:txBody>
          <a:bodyPr/>
          <a:lstStyle/>
          <a:p>
            <a:r>
              <a:rPr kumimoji="0" lang="hr-HR" smtClean="0"/>
              <a:t>Uredite stil naslova matrice</a:t>
            </a:r>
            <a:endParaRPr kumimoji="0" lang="en-US"/>
          </a:p>
        </p:txBody>
      </p:sp>
      <p:sp>
        <p:nvSpPr>
          <p:cNvPr id="5" name="Rezervirano mjesto datuma 4"/>
          <p:cNvSpPr>
            <a:spLocks noGrp="1"/>
          </p:cNvSpPr>
          <p:nvPr>
            <p:ph type="dt" sz="half" idx="10"/>
          </p:nvPr>
        </p:nvSpPr>
        <p:spPr>
          <a:xfrm>
            <a:off x="5791200" y="6409944"/>
            <a:ext cx="3044952" cy="365760"/>
          </a:xfrm>
        </p:spPr>
        <p:txBody>
          <a:bodyPr/>
          <a:lstStyle/>
          <a:p>
            <a:pPr>
              <a:defRPr/>
            </a:pPr>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B5E821D2-97E8-4BC6-A863-565A6472AF10}" type="slidenum">
              <a:rPr lang="hr-HR" smtClean="0"/>
              <a:pPr>
                <a:defRPr/>
              </a:pPr>
              <a:t>‹#›</a:t>
            </a:fld>
            <a:endParaRPr lang="hr-HR"/>
          </a:p>
        </p:txBody>
      </p:sp>
      <p:sp>
        <p:nvSpPr>
          <p:cNvPr id="8" name="Ravni poveznik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zervirano mjesto sadržaja 9"/>
          <p:cNvSpPr>
            <a:spLocks noGrp="1"/>
          </p:cNvSpPr>
          <p:nvPr>
            <p:ph sz="half" idx="1"/>
          </p:nvPr>
        </p:nvSpPr>
        <p:spPr>
          <a:xfrm>
            <a:off x="301752" y="1371600"/>
            <a:ext cx="4038600" cy="4681728"/>
          </a:xfrm>
        </p:spPr>
        <p:txBody>
          <a:bodyPr/>
          <a:lstStyle>
            <a:lvl1pPr>
              <a:defRPr sz="2500"/>
            </a:lvl1p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2" name="Rezervirano mjesto sadržaja 11"/>
          <p:cNvSpPr>
            <a:spLocks noGrp="1"/>
          </p:cNvSpPr>
          <p:nvPr>
            <p:ph sz="half" idx="2"/>
          </p:nvPr>
        </p:nvSpPr>
        <p:spPr>
          <a:xfrm>
            <a:off x="4800600" y="1371600"/>
            <a:ext cx="4038600" cy="4681728"/>
          </a:xfrm>
        </p:spPr>
        <p:txBody>
          <a:bodyPr/>
          <a:lstStyle>
            <a:lvl1pPr>
              <a:defRPr sz="2500"/>
            </a:lvl1p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10" name="Ravni poveznik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avokutn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avokutn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avokutn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avokutni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avokutni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Rezervirano mjesto teksta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Uredite stilove teksta matrice</a:t>
            </a:r>
          </a:p>
        </p:txBody>
      </p:sp>
      <p:sp>
        <p:nvSpPr>
          <p:cNvPr id="4" name="Rezervirano mjesto teksta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Uredite stilove teksta matrice</a:t>
            </a:r>
          </a:p>
        </p:txBody>
      </p:sp>
      <p:sp>
        <p:nvSpPr>
          <p:cNvPr id="7" name="Rezervirano mjesto datuma 6"/>
          <p:cNvSpPr>
            <a:spLocks noGrp="1"/>
          </p:cNvSpPr>
          <p:nvPr>
            <p:ph type="dt" sz="half" idx="10"/>
          </p:nvPr>
        </p:nvSpPr>
        <p:spPr/>
        <p:txBody>
          <a:bodyPr/>
          <a:lstStyle/>
          <a:p>
            <a:pPr>
              <a:defRPr/>
            </a:pPr>
            <a:endParaRPr lang="hr-HR"/>
          </a:p>
        </p:txBody>
      </p:sp>
      <p:sp>
        <p:nvSpPr>
          <p:cNvPr id="8" name="Rezervirano mjesto podnožja 7"/>
          <p:cNvSpPr>
            <a:spLocks noGrp="1"/>
          </p:cNvSpPr>
          <p:nvPr>
            <p:ph type="ftr" sz="quarter" idx="11"/>
          </p:nvPr>
        </p:nvSpPr>
        <p:spPr>
          <a:xfrm>
            <a:off x="304800" y="6409944"/>
            <a:ext cx="3581400" cy="365760"/>
          </a:xfrm>
        </p:spPr>
        <p:txBody>
          <a:bodyPr/>
          <a:lstStyle/>
          <a:p>
            <a:pPr>
              <a:defRPr/>
            </a:pPr>
            <a:endParaRPr lang="hr-HR"/>
          </a:p>
        </p:txBody>
      </p:sp>
      <p:sp>
        <p:nvSpPr>
          <p:cNvPr id="15" name="Ravni poveznik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Rezervirano mjesto sadržaja 23"/>
          <p:cNvSpPr>
            <a:spLocks noGrp="1"/>
          </p:cNvSpPr>
          <p:nvPr>
            <p:ph sz="quarter" idx="2"/>
          </p:nvPr>
        </p:nvSpPr>
        <p:spPr>
          <a:xfrm>
            <a:off x="301752" y="2471383"/>
            <a:ext cx="4041648" cy="3818404"/>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6" name="Rezervirano mjesto sadržaja 25"/>
          <p:cNvSpPr>
            <a:spLocks noGrp="1"/>
          </p:cNvSpPr>
          <p:nvPr>
            <p:ph sz="quarter" idx="4"/>
          </p:nvPr>
        </p:nvSpPr>
        <p:spPr>
          <a:xfrm>
            <a:off x="4800600" y="2471383"/>
            <a:ext cx="4038600" cy="3822192"/>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zervirano mjesto broja slajda 8"/>
          <p:cNvSpPr>
            <a:spLocks noGrp="1"/>
          </p:cNvSpPr>
          <p:nvPr>
            <p:ph type="sldNum" sz="quarter" idx="12"/>
          </p:nvPr>
        </p:nvSpPr>
        <p:spPr>
          <a:xfrm>
            <a:off x="4343400" y="1042416"/>
            <a:ext cx="457200" cy="441325"/>
          </a:xfrm>
        </p:spPr>
        <p:txBody>
          <a:bodyPr/>
          <a:lstStyle>
            <a:lvl1pPr algn="ctr">
              <a:defRPr/>
            </a:lvl1pPr>
          </a:lstStyle>
          <a:p>
            <a:pPr>
              <a:defRPr/>
            </a:pPr>
            <a:fld id="{B5E821D2-97E8-4BC6-A863-565A6472AF10}" type="slidenum">
              <a:rPr lang="hr-HR" smtClean="0"/>
              <a:pPr>
                <a:defRPr/>
              </a:pPr>
              <a:t>‹#›</a:t>
            </a:fld>
            <a:endParaRPr lang="hr-HR"/>
          </a:p>
        </p:txBody>
      </p:sp>
      <p:sp>
        <p:nvSpPr>
          <p:cNvPr id="23" name="Naslov 22"/>
          <p:cNvSpPr>
            <a:spLocks noGrp="1"/>
          </p:cNvSpPr>
          <p:nvPr>
            <p:ph type="title"/>
          </p:nvPr>
        </p:nvSpPr>
        <p:spPr/>
        <p:txBody>
          <a:bodyPr rtlCol="0" anchor="b" anchorCtr="0"/>
          <a:lstStyle/>
          <a:p>
            <a:r>
              <a:rPr kumimoji="0" lang="hr-HR" smtClean="0"/>
              <a:t>Uredite stil naslova matrice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Uredite stil naslova matrice</a:t>
            </a:r>
            <a:endParaRPr kumimoji="0" lang="en-US"/>
          </a:p>
        </p:txBody>
      </p:sp>
      <p:sp>
        <p:nvSpPr>
          <p:cNvPr id="3" name="Rezervirano mjesto datuma 2"/>
          <p:cNvSpPr>
            <a:spLocks noGrp="1"/>
          </p:cNvSpPr>
          <p:nvPr>
            <p:ph type="dt" sz="half" idx="10"/>
          </p:nvPr>
        </p:nvSpPr>
        <p:spPr/>
        <p:txBody>
          <a:bodyPr/>
          <a:lstStyle/>
          <a:p>
            <a:pPr>
              <a:defRPr/>
            </a:pPr>
            <a:endParaRPr lang="hr-HR"/>
          </a:p>
        </p:txBody>
      </p:sp>
      <p:sp>
        <p:nvSpPr>
          <p:cNvPr id="4" name="Rezervirano mjesto podnožja 3"/>
          <p:cNvSpPr>
            <a:spLocks noGrp="1"/>
          </p:cNvSpPr>
          <p:nvPr>
            <p:ph type="ftr" sz="quarter" idx="11"/>
          </p:nvPr>
        </p:nvSpPr>
        <p:spPr/>
        <p:txBody>
          <a:bodyPr/>
          <a:lstStyle/>
          <a:p>
            <a:pPr>
              <a:defRPr/>
            </a:pPr>
            <a:endParaRPr lang="hr-HR"/>
          </a:p>
        </p:txBody>
      </p:sp>
      <p:sp>
        <p:nvSpPr>
          <p:cNvPr id="5" name="Rezervirano mjesto broja slajda 4"/>
          <p:cNvSpPr>
            <a:spLocks noGrp="1"/>
          </p:cNvSpPr>
          <p:nvPr>
            <p:ph type="sldNum" sz="quarter" idx="12"/>
          </p:nvPr>
        </p:nvSpPr>
        <p:spPr>
          <a:xfrm>
            <a:off x="4343400" y="1036020"/>
            <a:ext cx="457200" cy="441325"/>
          </a:xfrm>
        </p:spPr>
        <p:txBody>
          <a:bodyPr/>
          <a:lstStyle/>
          <a:p>
            <a:pPr>
              <a:defRPr/>
            </a:pPr>
            <a:fld id="{B5E821D2-97E8-4BC6-A863-565A6472AF10}" type="slidenum">
              <a:rPr lang="hr-HR" smtClean="0"/>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7" name="Pravokut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avokutni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avokutn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avokutn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avokutni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avokutni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Rezervirano mjesto datuma 1"/>
          <p:cNvSpPr>
            <a:spLocks noGrp="1"/>
          </p:cNvSpPr>
          <p:nvPr>
            <p:ph type="dt" sz="half" idx="10"/>
          </p:nvPr>
        </p:nvSpPr>
        <p:spPr/>
        <p:txBody>
          <a:bodyPr/>
          <a:lstStyle/>
          <a:p>
            <a:pPr>
              <a:defRPr/>
            </a:pPr>
            <a:endParaRPr lang="hr-HR"/>
          </a:p>
        </p:txBody>
      </p:sp>
      <p:sp>
        <p:nvSpPr>
          <p:cNvPr id="3" name="Rezervirano mjesto podnožja 2"/>
          <p:cNvSpPr>
            <a:spLocks noGrp="1"/>
          </p:cNvSpPr>
          <p:nvPr>
            <p:ph type="ftr" sz="quarter" idx="11"/>
          </p:nvPr>
        </p:nvSpPr>
        <p:spPr/>
        <p:txBody>
          <a:bodyPr/>
          <a:lstStyle/>
          <a:p>
            <a:pPr>
              <a:defRPr/>
            </a:pPr>
            <a:endParaRPr lang="hr-HR"/>
          </a:p>
        </p:txBody>
      </p:sp>
      <p:sp>
        <p:nvSpPr>
          <p:cNvPr id="4" name="Rezervirano mjesto broja slajda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B5E821D2-97E8-4BC6-A863-565A6472AF10}" type="slidenum">
              <a:rPr lang="hr-HR" smtClean="0"/>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9" name="Pravokutni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avoku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avokut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avokutn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r-HR" smtClean="0"/>
              <a:t>Uredite stil naslova matrice</a:t>
            </a:r>
            <a:endParaRPr kumimoji="0" lang="en-US"/>
          </a:p>
        </p:txBody>
      </p:sp>
      <p:sp>
        <p:nvSpPr>
          <p:cNvPr id="3" name="Rezervirano mjesto teksta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r-HR" smtClean="0"/>
              <a:t>Uredite stilove teksta matrice</a:t>
            </a:r>
          </a:p>
        </p:txBody>
      </p:sp>
      <p:sp>
        <p:nvSpPr>
          <p:cNvPr id="8" name="Pravokutni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avni poveznik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zervirano mjesto sadržaja 19"/>
          <p:cNvSpPr>
            <a:spLocks noGrp="1"/>
          </p:cNvSpPr>
          <p:nvPr>
            <p:ph sz="quarter" idx="1"/>
          </p:nvPr>
        </p:nvSpPr>
        <p:spPr>
          <a:xfrm>
            <a:off x="3124200" y="685800"/>
            <a:ext cx="5638800" cy="5410200"/>
          </a:xfrm>
        </p:spPr>
        <p:txBody>
          <a:bodyPr/>
          <a:lstStyle/>
          <a:p>
            <a:pPr lvl="0" eaLnBrk="1" latinLnBrk="0" hangingPunct="1"/>
            <a:r>
              <a:rPr lang="hr-HR" smtClean="0"/>
              <a:t>Uredite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zervirano mjesto broja slajd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B5E821D2-97E8-4BC6-A863-565A6472AF10}" type="slidenum">
              <a:rPr lang="hr-HR" smtClean="0"/>
              <a:pPr>
                <a:defRPr/>
              </a:pPr>
              <a:t>‹#›</a:t>
            </a:fld>
            <a:endParaRPr lang="hr-HR"/>
          </a:p>
        </p:txBody>
      </p:sp>
      <p:sp>
        <p:nvSpPr>
          <p:cNvPr id="21" name="Pravokutni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zervirano mjesto datuma 4"/>
          <p:cNvSpPr>
            <a:spLocks noGrp="1"/>
          </p:cNvSpPr>
          <p:nvPr>
            <p:ph type="dt" sz="half" idx="10"/>
          </p:nvPr>
        </p:nvSpPr>
        <p:spPr/>
        <p:txBody>
          <a:bodyPr/>
          <a:lstStyle/>
          <a:p>
            <a:pPr>
              <a:defRPr/>
            </a:pPr>
            <a:endParaRPr lang="hr-HR"/>
          </a:p>
        </p:txBody>
      </p:sp>
      <p:sp>
        <p:nvSpPr>
          <p:cNvPr id="6" name="Rezervirano mjesto podnožja 5"/>
          <p:cNvSpPr>
            <a:spLocks noGrp="1"/>
          </p:cNvSpPr>
          <p:nvPr>
            <p:ph type="ftr" sz="quarter" idx="11"/>
          </p:nvPr>
        </p:nvSpPr>
        <p:spPr>
          <a:xfrm>
            <a:off x="301752" y="6410848"/>
            <a:ext cx="3383280" cy="365760"/>
          </a:xfrm>
        </p:spPr>
        <p:txBody>
          <a:bodyPr/>
          <a:lstStyle/>
          <a:p>
            <a:pPr>
              <a:defRPr/>
            </a:pPr>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1" name="Ravni poveznik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avokutn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avokutni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avokutn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avokutni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zervirano mjesto broja slajda 6"/>
          <p:cNvSpPr>
            <a:spLocks noGrp="1"/>
          </p:cNvSpPr>
          <p:nvPr>
            <p:ph type="sldNum" sz="quarter" idx="12"/>
          </p:nvPr>
        </p:nvSpPr>
        <p:spPr>
          <a:xfrm>
            <a:off x="1371600" y="312738"/>
            <a:ext cx="457200" cy="441325"/>
          </a:xfrm>
        </p:spPr>
        <p:txBody>
          <a:bodyPr/>
          <a:lstStyle/>
          <a:p>
            <a:pPr>
              <a:defRPr/>
            </a:pPr>
            <a:fld id="{B5E821D2-97E8-4BC6-A863-565A6472AF10}" type="slidenum">
              <a:rPr lang="hr-HR" smtClean="0"/>
              <a:pPr>
                <a:defRPr/>
              </a:pPr>
              <a:t>‹#›</a:t>
            </a:fld>
            <a:endParaRPr lang="hr-HR"/>
          </a:p>
        </p:txBody>
      </p:sp>
      <p:sp>
        <p:nvSpPr>
          <p:cNvPr id="2" name="Naslov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r-HR" smtClean="0"/>
              <a:t>Uredite stil naslova matrice</a:t>
            </a:r>
            <a:endParaRPr kumimoji="0" lang="en-US"/>
          </a:p>
        </p:txBody>
      </p:sp>
      <p:sp>
        <p:nvSpPr>
          <p:cNvPr id="3" name="Rezervirano mjesto slike 2"/>
          <p:cNvSpPr>
            <a:spLocks noGrp="1"/>
          </p:cNvSpPr>
          <p:nvPr>
            <p:ph type="pic" idx="1"/>
          </p:nvPr>
        </p:nvSpPr>
        <p:spPr>
          <a:xfrm>
            <a:off x="3000375" y="609600"/>
            <a:ext cx="5867400" cy="4267200"/>
          </a:xfrm>
        </p:spPr>
        <p:txBody>
          <a:bodyPr/>
          <a:lstStyle>
            <a:lvl1pPr marL="0" indent="0">
              <a:buNone/>
              <a:defRPr sz="3200"/>
            </a:lvl1pPr>
          </a:lstStyle>
          <a:p>
            <a:r>
              <a:rPr kumimoji="0" lang="hr-HR" smtClean="0"/>
              <a:t>Kliknite ikonu da biste dodali  sliku</a:t>
            </a:r>
            <a:endParaRPr kumimoji="0" lang="en-US" dirty="0"/>
          </a:p>
        </p:txBody>
      </p:sp>
      <p:sp>
        <p:nvSpPr>
          <p:cNvPr id="4" name="Rezervirano mjesto teksta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r-HR" smtClean="0"/>
              <a:t>Uredite stilove teksta matrice</a:t>
            </a:r>
          </a:p>
        </p:txBody>
      </p:sp>
      <p:sp>
        <p:nvSpPr>
          <p:cNvPr id="22" name="Pravokutni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zervirano mjesto datuma 4"/>
          <p:cNvSpPr>
            <a:spLocks noGrp="1"/>
          </p:cNvSpPr>
          <p:nvPr>
            <p:ph type="dt" sz="half" idx="10"/>
          </p:nvPr>
        </p:nvSpPr>
        <p:spPr>
          <a:xfrm>
            <a:off x="5788152" y="6404984"/>
            <a:ext cx="3044952" cy="365760"/>
          </a:xfrm>
        </p:spPr>
        <p:txBody>
          <a:bodyPr/>
          <a:lstStyle/>
          <a:p>
            <a:pPr>
              <a:defRPr/>
            </a:pPr>
            <a:endParaRPr lang="hr-HR"/>
          </a:p>
        </p:txBody>
      </p:sp>
      <p:sp>
        <p:nvSpPr>
          <p:cNvPr id="6" name="Rezervirano mjesto podnožja 5"/>
          <p:cNvSpPr>
            <a:spLocks noGrp="1"/>
          </p:cNvSpPr>
          <p:nvPr>
            <p:ph type="ftr" sz="quarter" idx="11"/>
          </p:nvPr>
        </p:nvSpPr>
        <p:spPr>
          <a:xfrm>
            <a:off x="301752" y="6410848"/>
            <a:ext cx="3584448" cy="365760"/>
          </a:xfrm>
        </p:spPr>
        <p:txBody>
          <a:bodyPr/>
          <a:lstStyle/>
          <a:p>
            <a:pPr>
              <a:defRPr/>
            </a:pPr>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7" name="Pravokutni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avokutni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avoku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avokutni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avokutni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zervirano mjesto datum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hr-HR"/>
          </a:p>
        </p:txBody>
      </p:sp>
      <p:sp>
        <p:nvSpPr>
          <p:cNvPr id="3" name="Rezervirano mjesto podnožj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hr-HR"/>
          </a:p>
        </p:txBody>
      </p:sp>
      <p:sp>
        <p:nvSpPr>
          <p:cNvPr id="8" name="Pravokutni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avni poveznik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zervirano mjesto broja slajd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5E821D2-97E8-4BC6-A863-565A6472AF10}" type="slidenum">
              <a:rPr lang="hr-HR" smtClean="0"/>
              <a:pPr>
                <a:defRPr/>
              </a:pPr>
              <a:t>‹#›</a:t>
            </a:fld>
            <a:endParaRPr lang="hr-HR"/>
          </a:p>
        </p:txBody>
      </p:sp>
      <p:sp>
        <p:nvSpPr>
          <p:cNvPr id="22" name="Rezervirano mjesto naslova 21"/>
          <p:cNvSpPr>
            <a:spLocks noGrp="1"/>
          </p:cNvSpPr>
          <p:nvPr>
            <p:ph type="title"/>
          </p:nvPr>
        </p:nvSpPr>
        <p:spPr>
          <a:xfrm>
            <a:off x="301752" y="228600"/>
            <a:ext cx="8534400" cy="758952"/>
          </a:xfrm>
          <a:prstGeom prst="rect">
            <a:avLst/>
          </a:prstGeom>
        </p:spPr>
        <p:txBody>
          <a:bodyPr vert="horz" anchor="b">
            <a:normAutofit/>
          </a:bodyPr>
          <a:lstStyle/>
          <a:p>
            <a:r>
              <a:rPr kumimoji="0" lang="hr-HR" smtClean="0"/>
              <a:t>Uredite stil naslova matrice</a:t>
            </a:r>
            <a:endParaRPr kumimoji="0" lang="en-US"/>
          </a:p>
        </p:txBody>
      </p:sp>
      <p:sp>
        <p:nvSpPr>
          <p:cNvPr id="13" name="Rezervirano mjesto teksta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r-HR" smtClean="0"/>
              <a:t>Uredite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image" Target="../media/image10.png"/><Relationship Id="rId5" Type="http://schemas.openxmlformats.org/officeDocument/2006/relationships/image" Target="../media/image8.jpeg"/><Relationship Id="rId10" Type="http://schemas.openxmlformats.org/officeDocument/2006/relationships/image" Target="../media/image5.png"/><Relationship Id="rId4" Type="http://schemas.openxmlformats.org/officeDocument/2006/relationships/image" Target="../media/image7.jpeg"/><Relationship Id="rId9"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721878" y="2228850"/>
            <a:ext cx="7700243"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endParaRPr lang="hr-HR" sz="2500" b="1" dirty="0" smtClean="0">
              <a:solidFill>
                <a:srgbClr val="0000FF"/>
              </a:solidFill>
              <a:effectLst>
                <a:outerShdw blurRad="38100" dist="38100" dir="2700000" algn="tl">
                  <a:srgbClr val="000000"/>
                </a:outerShdw>
              </a:effectLst>
              <a:latin typeface="Garamond" pitchFamily="18" charset="0"/>
            </a:endParaRPr>
          </a:p>
          <a:p>
            <a:pPr algn="ctr">
              <a:defRPr/>
            </a:pPr>
            <a:r>
              <a:rPr lang="hr-HR" sz="2500" b="1" dirty="0" smtClean="0">
                <a:solidFill>
                  <a:srgbClr val="336699"/>
                </a:solidFill>
                <a:effectLst>
                  <a:outerShdw blurRad="38100" dist="38100" dir="2700000" algn="tl">
                    <a:srgbClr val="000000"/>
                  </a:outerShdw>
                </a:effectLst>
                <a:latin typeface="Garamond" pitchFamily="18" charset="0"/>
              </a:rPr>
              <a:t> </a:t>
            </a:r>
            <a:endParaRPr lang="hr-HR" sz="2500" b="1" dirty="0">
              <a:solidFill>
                <a:srgbClr val="336699"/>
              </a:solidFill>
              <a:effectLst>
                <a:outerShdw blurRad="38100" dist="38100" dir="2700000" algn="tl">
                  <a:srgbClr val="000000"/>
                </a:outerShdw>
              </a:effectLst>
              <a:latin typeface="Garamond" pitchFamily="18" charset="0"/>
            </a:endParaRPr>
          </a:p>
          <a:p>
            <a:pPr algn="ctr">
              <a:defRPr/>
            </a:pPr>
            <a:endPar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endParaRPr>
          </a:p>
          <a:p>
            <a:pPr algn="ctr">
              <a:defRPr/>
            </a:pPr>
            <a:r>
              <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rPr>
              <a:t>Izvješće Predsjednice i Glavne tajnice </a:t>
            </a:r>
          </a:p>
          <a:p>
            <a:pPr algn="ctr">
              <a:defRPr/>
            </a:pPr>
            <a:r>
              <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rPr>
              <a:t>o </a:t>
            </a:r>
            <a:r>
              <a:rPr lang="hr-HR" sz="2500" b="1" dirty="0">
                <a:solidFill>
                  <a:schemeClr val="accent2">
                    <a:lumMod val="75000"/>
                  </a:schemeClr>
                </a:solidFill>
                <a:effectLst>
                  <a:outerShdw blurRad="38100" dist="38100" dir="2700000" algn="tl">
                    <a:srgbClr val="000000">
                      <a:alpha val="43137"/>
                    </a:srgbClr>
                  </a:outerShdw>
                </a:effectLst>
                <a:latin typeface="Garamond" pitchFamily="18" charset="0"/>
              </a:rPr>
              <a:t>radu  </a:t>
            </a:r>
            <a:endPar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endParaRPr>
          </a:p>
          <a:p>
            <a:pPr algn="ctr">
              <a:defRPr/>
            </a:pPr>
            <a:r>
              <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rPr>
              <a:t>Akademije </a:t>
            </a:r>
            <a:r>
              <a:rPr lang="hr-HR" sz="2500" b="1" dirty="0">
                <a:solidFill>
                  <a:schemeClr val="accent2">
                    <a:lumMod val="75000"/>
                  </a:schemeClr>
                </a:solidFill>
                <a:effectLst>
                  <a:outerShdw blurRad="38100" dist="38100" dir="2700000" algn="tl">
                    <a:srgbClr val="000000">
                      <a:alpha val="43137"/>
                    </a:srgbClr>
                  </a:outerShdw>
                </a:effectLst>
                <a:latin typeface="Garamond" pitchFamily="18" charset="0"/>
              </a:rPr>
              <a:t>medicinskih znanosti Hrvatske</a:t>
            </a:r>
          </a:p>
          <a:p>
            <a:pPr algn="ctr">
              <a:defRPr/>
            </a:pPr>
            <a:endParaRPr lang="hr-HR" sz="2500" b="1" dirty="0">
              <a:solidFill>
                <a:schemeClr val="accent2">
                  <a:lumMod val="75000"/>
                </a:schemeClr>
              </a:solidFill>
              <a:effectLst>
                <a:outerShdw blurRad="38100" dist="38100" dir="2700000" algn="tl">
                  <a:srgbClr val="000000">
                    <a:alpha val="43137"/>
                  </a:srgbClr>
                </a:outerShdw>
              </a:effectLst>
              <a:latin typeface="Garamond" pitchFamily="18" charset="0"/>
            </a:endParaRPr>
          </a:p>
          <a:p>
            <a:pPr algn="ctr">
              <a:spcBef>
                <a:spcPct val="20000"/>
              </a:spcBef>
              <a:defRPr/>
            </a:pPr>
            <a:r>
              <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rPr>
              <a:t>01. siječanj 2019. </a:t>
            </a:r>
            <a:r>
              <a:rPr lang="hr-HR" sz="2500" b="1" dirty="0">
                <a:solidFill>
                  <a:schemeClr val="accent2">
                    <a:lumMod val="75000"/>
                  </a:schemeClr>
                </a:solidFill>
                <a:effectLst>
                  <a:outerShdw blurRad="38100" dist="38100" dir="2700000" algn="tl">
                    <a:srgbClr val="000000">
                      <a:alpha val="43137"/>
                    </a:srgbClr>
                  </a:outerShdw>
                </a:effectLst>
                <a:latin typeface="Garamond" pitchFamily="18" charset="0"/>
              </a:rPr>
              <a:t>– </a:t>
            </a:r>
            <a:r>
              <a:rPr lang="hr-HR" sz="2500" b="1" dirty="0" smtClean="0">
                <a:solidFill>
                  <a:schemeClr val="accent2">
                    <a:lumMod val="75000"/>
                  </a:schemeClr>
                </a:solidFill>
                <a:effectLst>
                  <a:outerShdw blurRad="38100" dist="38100" dir="2700000" algn="tl">
                    <a:srgbClr val="000000">
                      <a:alpha val="43137"/>
                    </a:srgbClr>
                  </a:outerShdw>
                </a:effectLst>
                <a:latin typeface="Garamond" pitchFamily="18" charset="0"/>
              </a:rPr>
              <a:t>11. prosinac 2019. </a:t>
            </a:r>
            <a:endParaRPr lang="hr-HR" sz="2500" b="1" dirty="0">
              <a:solidFill>
                <a:schemeClr val="accent2">
                  <a:lumMod val="75000"/>
                </a:schemeClr>
              </a:solidFill>
              <a:effectLst>
                <a:outerShdw blurRad="38100" dist="38100" dir="2700000" algn="tl">
                  <a:srgbClr val="000000">
                    <a:alpha val="43137"/>
                  </a:srgbClr>
                </a:outerShdw>
              </a:effectLst>
              <a:latin typeface="Garamond" pitchFamily="18" charset="0"/>
            </a:endParaRPr>
          </a:p>
          <a:p>
            <a:pPr algn="ctr">
              <a:defRPr/>
            </a:pPr>
            <a:endParaRPr lang="hr-HR" sz="2500" b="1" dirty="0">
              <a:solidFill>
                <a:schemeClr val="accent6">
                  <a:lumMod val="75000"/>
                </a:schemeClr>
              </a:solidFill>
              <a:effectLst>
                <a:outerShdw blurRad="38100" dist="38100" dir="2700000" algn="tl">
                  <a:srgbClr val="000000"/>
                </a:outerShdw>
              </a:effectLst>
              <a:latin typeface="Garamond" pitchFamily="18" charset="0"/>
            </a:endParaRPr>
          </a:p>
        </p:txBody>
      </p:sp>
      <p:pic>
        <p:nvPicPr>
          <p:cNvPr id="3079" name="Picture 7" descr="C:\Users\Korisnik\Documents\AMZH\AMZH 03.06.2004\LOGO + SCAN\amzh logo za farbanje.TIF"/>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851920" y="434259"/>
            <a:ext cx="1615853" cy="16008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1">
            <a:schemeClr val="accent3"/>
          </a:lnRef>
          <a:fillRef idx="3">
            <a:schemeClr val="accent3"/>
          </a:fillRef>
          <a:effectRef idx="2">
            <a:schemeClr val="accent3"/>
          </a:effectRef>
          <a:fontRef idx="minor">
            <a:schemeClr val="lt1"/>
          </a:fontRef>
        </p:style>
      </p:pic>
      <p:sp>
        <p:nvSpPr>
          <p:cNvPr id="2050" name="Rectangle 2"/>
          <p:cNvSpPr>
            <a:spLocks noGrp="1" noChangeArrowheads="1"/>
          </p:cNvSpPr>
          <p:nvPr>
            <p:ph type="ctrTitle"/>
          </p:nvPr>
        </p:nvSpPr>
        <p:spPr>
          <a:xfrm>
            <a:off x="-108520" y="332656"/>
            <a:ext cx="9144000" cy="1223963"/>
          </a:xfrm>
        </p:spPr>
        <p:txBody>
          <a:bodyPr/>
          <a:lstStyle/>
          <a:p>
            <a:pPr eaLnBrk="1" hangingPunct="1">
              <a:defRPr/>
            </a:pPr>
            <a:r>
              <a:rPr lang="hr-HR" sz="1600" b="1" dirty="0" smtClean="0">
                <a:latin typeface="Times New Roman" pitchFamily="18" charset="0"/>
              </a:rPr>
              <a:t/>
            </a:r>
            <a:br>
              <a:rPr lang="hr-HR" sz="1600" b="1" dirty="0" smtClean="0">
                <a:latin typeface="Times New Roman" pitchFamily="18" charset="0"/>
              </a:rPr>
            </a:br>
            <a:r>
              <a:rPr lang="hr-HR" sz="1600" i="1" dirty="0" smtClean="0">
                <a:latin typeface="Times New Roman" pitchFamily="18" charset="0"/>
              </a:rPr>
              <a:t/>
            </a:r>
            <a:br>
              <a:rPr lang="hr-HR" sz="1600" i="1" dirty="0" smtClean="0">
                <a:latin typeface="Times New Roman" pitchFamily="18" charset="0"/>
              </a:rPr>
            </a:br>
            <a:endParaRPr lang="hr-HR" sz="1600" i="1" dirty="0" smtClean="0">
              <a:latin typeface="Times New Roman" pitchFamily="18" charset="0"/>
            </a:endParaRPr>
          </a:p>
        </p:txBody>
      </p:sp>
      <p:sp>
        <p:nvSpPr>
          <p:cNvPr id="3076" name="Text Box 5"/>
          <p:cNvSpPr txBox="1">
            <a:spLocks noChangeArrowheads="1"/>
          </p:cNvSpPr>
          <p:nvPr/>
        </p:nvSpPr>
        <p:spPr bwMode="auto">
          <a:xfrm>
            <a:off x="468313" y="2060575"/>
            <a:ext cx="8207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r-Latn-RS" sz="1600">
              <a:latin typeface="Times New Roman" pitchFamily="18" charset="0"/>
            </a:endParaRPr>
          </a:p>
        </p:txBody>
      </p:sp>
      <p:sp>
        <p:nvSpPr>
          <p:cNvPr id="3077" name="Text Box 6"/>
          <p:cNvSpPr txBox="1">
            <a:spLocks noChangeArrowheads="1"/>
          </p:cNvSpPr>
          <p:nvPr/>
        </p:nvSpPr>
        <p:spPr bwMode="auto">
          <a:xfrm>
            <a:off x="6227763" y="4292600"/>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sr-Latn-R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55576" y="332656"/>
            <a:ext cx="7283152" cy="576064"/>
          </a:xfrm>
        </p:spPr>
        <p:txBody>
          <a:bodyPr>
            <a:normAutofit fontScale="90000"/>
          </a:bodyPr>
          <a:lstStyle/>
          <a:p>
            <a:pPr>
              <a:defRPr/>
            </a:pP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smtClean="0">
                <a:solidFill>
                  <a:schemeClr val="accent2">
                    <a:lumMod val="75000"/>
                  </a:schemeClr>
                </a:solidFill>
                <a:latin typeface="Garamond" pitchFamily="18" charset="0"/>
              </a:rPr>
              <a:t/>
            </a:r>
            <a:br>
              <a:rPr lang="hr-HR" sz="2900" b="1" dirty="0" smtClean="0">
                <a:solidFill>
                  <a:schemeClr val="accent2">
                    <a:lumMod val="75000"/>
                  </a:schemeClr>
                </a:solidFill>
                <a:latin typeface="Garamond" pitchFamily="18" charset="0"/>
              </a:rPr>
            </a:br>
            <a:r>
              <a:rPr lang="hr-HR" sz="2900" b="1" dirty="0" smtClean="0">
                <a:solidFill>
                  <a:schemeClr val="accent2">
                    <a:lumMod val="75000"/>
                  </a:schemeClr>
                </a:solidFill>
                <a:latin typeface="Garamond" pitchFamily="18" charset="0"/>
              </a:rPr>
              <a:t/>
            </a:r>
            <a:br>
              <a:rPr lang="hr-HR" sz="2900" b="1" dirty="0" smtClean="0">
                <a:solidFill>
                  <a:schemeClr val="accent2">
                    <a:lumMod val="75000"/>
                  </a:schemeClr>
                </a:solidFill>
                <a:latin typeface="Garamond" pitchFamily="18" charset="0"/>
              </a:rPr>
            </a:br>
            <a:r>
              <a:rPr lang="hr-HR" sz="2900" b="1" dirty="0">
                <a:solidFill>
                  <a:schemeClr val="accent2">
                    <a:lumMod val="75000"/>
                  </a:schemeClr>
                </a:solidFill>
                <a:latin typeface="Garamond" pitchFamily="18" charset="0"/>
              </a:rPr>
              <a:t/>
            </a:r>
            <a:br>
              <a:rPr lang="hr-HR" sz="2900" b="1" dirty="0">
                <a:solidFill>
                  <a:schemeClr val="accent2">
                    <a:lumMod val="75000"/>
                  </a:schemeClr>
                </a:solidFill>
                <a:latin typeface="Garamond" pitchFamily="18" charset="0"/>
              </a:rPr>
            </a:br>
            <a:r>
              <a:rPr lang="hr-HR" sz="2900" b="1" dirty="0" smtClean="0">
                <a:solidFill>
                  <a:schemeClr val="accent2">
                    <a:lumMod val="75000"/>
                  </a:schemeClr>
                </a:solidFill>
                <a:latin typeface="Garamond" pitchFamily="18" charset="0"/>
              </a:rPr>
              <a:t/>
            </a:r>
            <a:br>
              <a:rPr lang="hr-HR" sz="2900" b="1" dirty="0" smtClean="0">
                <a:solidFill>
                  <a:schemeClr val="accent2">
                    <a:lumMod val="75000"/>
                  </a:schemeClr>
                </a:solidFill>
                <a:latin typeface="Garamond" pitchFamily="18" charset="0"/>
              </a:rPr>
            </a:br>
            <a:r>
              <a:rPr lang="hr-HR" sz="2900" b="1" dirty="0">
                <a:solidFill>
                  <a:schemeClr val="accent2">
                    <a:lumMod val="75000"/>
                  </a:schemeClr>
                </a:solidFill>
                <a:latin typeface="Garamond" pitchFamily="18" charset="0"/>
              </a:rPr>
              <a:t/>
            </a:r>
            <a:br>
              <a:rPr lang="hr-HR" sz="2900" b="1" dirty="0">
                <a:solidFill>
                  <a:schemeClr val="accent2">
                    <a:lumMod val="75000"/>
                  </a:schemeClr>
                </a:solidFill>
                <a:latin typeface="Garamond" pitchFamily="18" charset="0"/>
              </a:rPr>
            </a:br>
            <a:r>
              <a:rPr lang="hr-HR" sz="2900" b="1" dirty="0" smtClean="0">
                <a:solidFill>
                  <a:schemeClr val="accent2">
                    <a:lumMod val="75000"/>
                  </a:schemeClr>
                </a:solidFill>
                <a:latin typeface="Garamond" pitchFamily="18" charset="0"/>
              </a:rPr>
              <a:t/>
            </a:r>
            <a:br>
              <a:rPr lang="hr-HR" sz="2900" b="1" dirty="0" smtClean="0">
                <a:solidFill>
                  <a:schemeClr val="accent2">
                    <a:lumMod val="75000"/>
                  </a:schemeClr>
                </a:solidFill>
                <a:latin typeface="Garamond" pitchFamily="18" charset="0"/>
              </a:rPr>
            </a:br>
            <a:r>
              <a:rPr lang="hr-HR" sz="2900" b="1" dirty="0">
                <a:solidFill>
                  <a:schemeClr val="accent2">
                    <a:lumMod val="75000"/>
                  </a:schemeClr>
                </a:solidFill>
                <a:latin typeface="Garamond" pitchFamily="18" charset="0"/>
              </a:rPr>
              <a:t/>
            </a:r>
            <a:br>
              <a:rPr lang="hr-HR" sz="2900" b="1" dirty="0">
                <a:solidFill>
                  <a:schemeClr val="accent2">
                    <a:lumMod val="75000"/>
                  </a:schemeClr>
                </a:solidFill>
                <a:latin typeface="Garamond" pitchFamily="18" charset="0"/>
              </a:rPr>
            </a:br>
            <a:r>
              <a:rPr lang="hr-HR" sz="2900" b="1" dirty="0" smtClean="0">
                <a:solidFill>
                  <a:schemeClr val="accent2">
                    <a:lumMod val="75000"/>
                  </a:schemeClr>
                </a:solidFill>
                <a:latin typeface="Garamond" pitchFamily="18" charset="0"/>
              </a:rPr>
              <a:t/>
            </a:r>
            <a:br>
              <a:rPr lang="hr-HR" sz="2900" b="1" dirty="0" smtClean="0">
                <a:solidFill>
                  <a:schemeClr val="accent2">
                    <a:lumMod val="75000"/>
                  </a:schemeClr>
                </a:solidFill>
                <a:latin typeface="Garamond" pitchFamily="18" charset="0"/>
              </a:rPr>
            </a:br>
            <a:r>
              <a:rPr lang="hr-HR" sz="3100" dirty="0">
                <a:solidFill>
                  <a:schemeClr val="accent2">
                    <a:lumMod val="75000"/>
                  </a:schemeClr>
                </a:solidFill>
                <a:latin typeface="Garamond" pitchFamily="18" charset="0"/>
              </a:rPr>
              <a:t/>
            </a:r>
            <a:br>
              <a:rPr lang="hr-HR" sz="3100" dirty="0">
                <a:solidFill>
                  <a:schemeClr val="accent2">
                    <a:lumMod val="75000"/>
                  </a:schemeClr>
                </a:solidFill>
                <a:latin typeface="Garamond" pitchFamily="18" charset="0"/>
              </a:rPr>
            </a:br>
            <a:r>
              <a:rPr lang="hr-HR" sz="3100" dirty="0" smtClean="0">
                <a:solidFill>
                  <a:schemeClr val="accent2">
                    <a:lumMod val="75000"/>
                  </a:schemeClr>
                </a:solidFill>
              </a:rPr>
              <a:t/>
            </a:r>
            <a:br>
              <a:rPr lang="hr-HR" sz="3100" dirty="0" smtClean="0">
                <a:solidFill>
                  <a:schemeClr val="accent2">
                    <a:lumMod val="75000"/>
                  </a:schemeClr>
                </a:solidFill>
              </a:rPr>
            </a:br>
            <a:r>
              <a:rPr lang="hr-HR" sz="2900" dirty="0">
                <a:solidFill>
                  <a:schemeClr val="accent2">
                    <a:lumMod val="75000"/>
                  </a:schemeClr>
                </a:solidFill>
              </a:rPr>
              <a:t/>
            </a:r>
            <a:br>
              <a:rPr lang="hr-HR" sz="2900" dirty="0">
                <a:solidFill>
                  <a:schemeClr val="accent2">
                    <a:lumMod val="75000"/>
                  </a:schemeClr>
                </a:solidFill>
              </a:rPr>
            </a:br>
            <a:r>
              <a:rPr lang="hr-HR" sz="2800" b="1" dirty="0">
                <a:solidFill>
                  <a:schemeClr val="accent2">
                    <a:lumMod val="75000"/>
                  </a:schemeClr>
                </a:solidFill>
                <a:latin typeface="Garamond" pitchFamily="18" charset="0"/>
              </a:rPr>
              <a:t>Skupovi u organizaciji AMZH</a:t>
            </a:r>
            <a:endParaRPr lang="hr-HR" sz="2900" b="1" dirty="0" smtClean="0">
              <a:solidFill>
                <a:schemeClr val="accent2">
                  <a:lumMod val="75000"/>
                </a:schemeClr>
              </a:solidFill>
            </a:endParaRPr>
          </a:p>
        </p:txBody>
      </p:sp>
      <p:sp>
        <p:nvSpPr>
          <p:cNvPr id="69635" name="Rectangle 3"/>
          <p:cNvSpPr>
            <a:spLocks noGrp="1" noChangeArrowheads="1"/>
          </p:cNvSpPr>
          <p:nvPr>
            <p:ph sz="quarter" idx="1"/>
          </p:nvPr>
        </p:nvSpPr>
        <p:spPr>
          <a:xfrm>
            <a:off x="215008" y="1340768"/>
            <a:ext cx="8928992" cy="4785395"/>
          </a:xfrm>
        </p:spPr>
        <p:txBody>
          <a:bodyPr>
            <a:noAutofit/>
          </a:bodyPr>
          <a:lstStyle/>
          <a:p>
            <a:pPr marL="0" indent="0">
              <a:buNone/>
            </a:pPr>
            <a:r>
              <a:rPr lang="hr-HR" sz="1400" dirty="0">
                <a:solidFill>
                  <a:srgbClr val="336699"/>
                </a:solidFill>
                <a:latin typeface="Garamond" pitchFamily="18" charset="0"/>
              </a:rPr>
              <a:t> </a:t>
            </a:r>
            <a:r>
              <a:rPr lang="hr-HR" sz="1400" dirty="0" smtClean="0">
                <a:solidFill>
                  <a:srgbClr val="336699"/>
                </a:solidFill>
                <a:latin typeface="Garamond" pitchFamily="18" charset="0"/>
              </a:rPr>
              <a:t>     </a:t>
            </a:r>
            <a:r>
              <a:rPr lang="hr-HR" sz="1400" b="1" dirty="0" smtClean="0">
                <a:solidFill>
                  <a:srgbClr val="336699"/>
                </a:solidFill>
                <a:latin typeface="Garamond" pitchFamily="18" charset="0"/>
              </a:rPr>
              <a:t>TRIBINE</a:t>
            </a:r>
          </a:p>
          <a:p>
            <a:pPr marL="0" indent="0">
              <a:buNone/>
            </a:pPr>
            <a:endParaRPr lang="hr-HR" sz="1400" b="1" dirty="0" smtClean="0">
              <a:solidFill>
                <a:srgbClr val="336699"/>
              </a:solidFill>
              <a:latin typeface="Garamond" pitchFamily="18" charset="0"/>
            </a:endParaRPr>
          </a:p>
          <a:p>
            <a:pPr marL="0" lvl="0" indent="180975">
              <a:tabLst>
                <a:tab pos="180975" algn="l"/>
              </a:tabLst>
            </a:pPr>
            <a:r>
              <a:rPr lang="hr-HR" sz="1300" b="1" dirty="0" smtClean="0">
                <a:solidFill>
                  <a:srgbClr val="336699"/>
                </a:solidFill>
                <a:latin typeface="Garamond" pitchFamily="18" charset="0"/>
              </a:rPr>
              <a:t>29</a:t>
            </a:r>
            <a:r>
              <a:rPr lang="hr-HR" sz="1300" b="1" dirty="0">
                <a:solidFill>
                  <a:srgbClr val="336699"/>
                </a:solidFill>
                <a:latin typeface="Garamond" pitchFamily="18" charset="0"/>
              </a:rPr>
              <a:t>. siječanj 2019. </a:t>
            </a:r>
            <a:r>
              <a:rPr lang="hr-HR" sz="1300" dirty="0">
                <a:solidFill>
                  <a:srgbClr val="336699"/>
                </a:solidFill>
                <a:latin typeface="Garamond" pitchFamily="18" charset="0"/>
              </a:rPr>
              <a:t>– Tribina: Prof.dr.sc. Davor Štimac </a:t>
            </a:r>
            <a:r>
              <a:rPr lang="hr-HR" sz="1300" b="1" dirty="0">
                <a:solidFill>
                  <a:srgbClr val="336699"/>
                </a:solidFill>
                <a:latin typeface="Garamond" pitchFamily="18" charset="0"/>
              </a:rPr>
              <a:t>- Fekalna transplantacija</a:t>
            </a:r>
            <a:endParaRPr lang="hr-HR" sz="1300" dirty="0">
              <a:solidFill>
                <a:srgbClr val="336699"/>
              </a:solidFill>
              <a:latin typeface="Garamond" pitchFamily="18" charset="0"/>
            </a:endParaRPr>
          </a:p>
          <a:p>
            <a:pPr marL="0" lvl="0" indent="180975">
              <a:tabLst>
                <a:tab pos="180975" algn="l"/>
              </a:tabLst>
            </a:pPr>
            <a:r>
              <a:rPr lang="hr-HR" sz="1300" b="1" dirty="0">
                <a:solidFill>
                  <a:srgbClr val="336699"/>
                </a:solidFill>
                <a:latin typeface="Garamond" pitchFamily="18" charset="0"/>
              </a:rPr>
              <a:t>26. veljače 2019. </a:t>
            </a:r>
            <a:r>
              <a:rPr lang="hr-HR" sz="1300" dirty="0">
                <a:solidFill>
                  <a:srgbClr val="336699"/>
                </a:solidFill>
                <a:latin typeface="Garamond" pitchFamily="18" charset="0"/>
              </a:rPr>
              <a:t>– Tribina: Doc.dr.sc. Šime </a:t>
            </a:r>
            <a:r>
              <a:rPr lang="hr-HR" sz="1300" dirty="0" err="1">
                <a:solidFill>
                  <a:srgbClr val="336699"/>
                </a:solidFill>
                <a:latin typeface="Garamond" pitchFamily="18" charset="0"/>
              </a:rPr>
              <a:t>Manola</a:t>
            </a:r>
            <a:r>
              <a:rPr lang="hr-HR" sz="1300" dirty="0">
                <a:solidFill>
                  <a:srgbClr val="336699"/>
                </a:solidFill>
                <a:latin typeface="Garamond" pitchFamily="18" charset="0"/>
              </a:rPr>
              <a:t> </a:t>
            </a:r>
            <a:r>
              <a:rPr lang="hr-HR" sz="1300" b="1" dirty="0">
                <a:solidFill>
                  <a:srgbClr val="336699"/>
                </a:solidFill>
                <a:latin typeface="Garamond" pitchFamily="18" charset="0"/>
              </a:rPr>
              <a:t>- Suvremena dostignuća hrvatske </a:t>
            </a:r>
            <a:r>
              <a:rPr lang="hr-HR" sz="1300" b="1" dirty="0" err="1">
                <a:solidFill>
                  <a:srgbClr val="336699"/>
                </a:solidFill>
                <a:latin typeface="Garamond" pitchFamily="18" charset="0"/>
              </a:rPr>
              <a:t>aritmologije</a:t>
            </a:r>
            <a:r>
              <a:rPr lang="hr-HR" sz="1300" b="1" dirty="0">
                <a:solidFill>
                  <a:srgbClr val="336699"/>
                </a:solidFill>
                <a:latin typeface="Garamond" pitchFamily="18" charset="0"/>
              </a:rPr>
              <a:t> </a:t>
            </a:r>
            <a:endParaRPr lang="hr-HR" sz="1300" dirty="0">
              <a:solidFill>
                <a:srgbClr val="336699"/>
              </a:solidFill>
              <a:latin typeface="Garamond" pitchFamily="18" charset="0"/>
            </a:endParaRPr>
          </a:p>
          <a:p>
            <a:pPr marL="0" lvl="0" indent="180975">
              <a:tabLst>
                <a:tab pos="180975" algn="l"/>
              </a:tabLst>
            </a:pPr>
            <a:r>
              <a:rPr lang="hr-HR" sz="1300" b="1" dirty="0">
                <a:solidFill>
                  <a:srgbClr val="336699"/>
                </a:solidFill>
                <a:latin typeface="Garamond" pitchFamily="18" charset="0"/>
              </a:rPr>
              <a:t>28. svibanj 2019. </a:t>
            </a:r>
            <a:r>
              <a:rPr lang="hr-HR" sz="1300" dirty="0">
                <a:solidFill>
                  <a:srgbClr val="336699"/>
                </a:solidFill>
                <a:latin typeface="Garamond" pitchFamily="18" charset="0"/>
              </a:rPr>
              <a:t>– Tribina: Prof.dr.sc. Dražen Begić </a:t>
            </a:r>
            <a:r>
              <a:rPr lang="hr-HR" sz="1300" b="1" dirty="0">
                <a:solidFill>
                  <a:srgbClr val="336699"/>
                </a:solidFill>
                <a:latin typeface="Garamond" pitchFamily="18" charset="0"/>
              </a:rPr>
              <a:t>- Anksioznost i anksiozni poremećaji</a:t>
            </a:r>
            <a:endParaRPr lang="hr-HR" sz="1300" dirty="0">
              <a:solidFill>
                <a:srgbClr val="336699"/>
              </a:solidFill>
              <a:latin typeface="Garamond" pitchFamily="18" charset="0"/>
            </a:endParaRPr>
          </a:p>
          <a:p>
            <a:pPr marL="0" indent="180975">
              <a:tabLst>
                <a:tab pos="180975" algn="l"/>
              </a:tabLst>
            </a:pPr>
            <a:r>
              <a:rPr lang="hr-HR" sz="1300" b="1" dirty="0">
                <a:solidFill>
                  <a:srgbClr val="336699"/>
                </a:solidFill>
                <a:latin typeface="Garamond" pitchFamily="18" charset="0"/>
              </a:rPr>
              <a:t>25. rujan 2019</a:t>
            </a:r>
            <a:r>
              <a:rPr lang="hr-HR" sz="1300" dirty="0">
                <a:solidFill>
                  <a:srgbClr val="336699"/>
                </a:solidFill>
                <a:latin typeface="Garamond" pitchFamily="18" charset="0"/>
              </a:rPr>
              <a:t>. – Tribina: Doc.dr.sc. Dražen Pulanić – </a:t>
            </a:r>
            <a:r>
              <a:rPr lang="hr-HR" sz="1300" b="1" dirty="0">
                <a:solidFill>
                  <a:srgbClr val="336699"/>
                </a:solidFill>
                <a:latin typeface="Garamond" pitchFamily="18" charset="0"/>
              </a:rPr>
              <a:t>Šest godina multidisciplinarnog tima za kroničnu </a:t>
            </a:r>
            <a:r>
              <a:rPr lang="hr-HR" sz="1300" b="1" dirty="0" smtClean="0">
                <a:solidFill>
                  <a:srgbClr val="336699"/>
                </a:solidFill>
                <a:latin typeface="Garamond" pitchFamily="18" charset="0"/>
              </a:rPr>
              <a:t>bolest </a:t>
            </a:r>
            <a:r>
              <a:rPr lang="hr-HR" sz="1300" b="1" dirty="0">
                <a:solidFill>
                  <a:srgbClr val="336699"/>
                </a:solidFill>
                <a:latin typeface="Garamond" pitchFamily="18" charset="0"/>
              </a:rPr>
              <a:t>presatka protiv </a:t>
            </a:r>
            <a:r>
              <a:rPr lang="hr-HR" sz="1300" b="1" dirty="0" smtClean="0">
                <a:solidFill>
                  <a:srgbClr val="336699"/>
                </a:solidFill>
                <a:latin typeface="Garamond" pitchFamily="18" charset="0"/>
              </a:rPr>
              <a:t>					primatelja </a:t>
            </a:r>
            <a:r>
              <a:rPr lang="hr-HR" sz="1300" b="1" dirty="0">
                <a:solidFill>
                  <a:srgbClr val="336699"/>
                </a:solidFill>
                <a:latin typeface="Garamond" pitchFamily="18" charset="0"/>
              </a:rPr>
              <a:t>u KBC Zagreb</a:t>
            </a:r>
            <a:endParaRPr lang="hr-HR" sz="1300" dirty="0">
              <a:solidFill>
                <a:srgbClr val="336699"/>
              </a:solidFill>
              <a:latin typeface="Garamond" pitchFamily="18" charset="0"/>
            </a:endParaRPr>
          </a:p>
          <a:p>
            <a:pPr marL="0" lvl="0" indent="180975">
              <a:tabLst>
                <a:tab pos="180975" algn="l"/>
              </a:tabLst>
            </a:pPr>
            <a:r>
              <a:rPr lang="hr-HR" sz="1300" b="1" dirty="0">
                <a:solidFill>
                  <a:srgbClr val="336699"/>
                </a:solidFill>
                <a:latin typeface="Garamond" pitchFamily="18" charset="0"/>
              </a:rPr>
              <a:t>30. listopad 2019. </a:t>
            </a:r>
            <a:r>
              <a:rPr lang="hr-HR" sz="1300" dirty="0">
                <a:solidFill>
                  <a:srgbClr val="336699"/>
                </a:solidFill>
                <a:latin typeface="Garamond" pitchFamily="18" charset="0"/>
              </a:rPr>
              <a:t>– Tribina: Prof.dr.sc. Ika Kardum </a:t>
            </a:r>
            <a:r>
              <a:rPr lang="hr-HR" sz="1300" dirty="0" err="1">
                <a:solidFill>
                  <a:srgbClr val="336699"/>
                </a:solidFill>
                <a:latin typeface="Garamond" pitchFamily="18" charset="0"/>
              </a:rPr>
              <a:t>Skelin</a:t>
            </a:r>
            <a:r>
              <a:rPr lang="hr-HR" sz="1300" dirty="0">
                <a:solidFill>
                  <a:srgbClr val="336699"/>
                </a:solidFill>
                <a:latin typeface="Garamond" pitchFamily="18" charset="0"/>
              </a:rPr>
              <a:t> – </a:t>
            </a:r>
            <a:r>
              <a:rPr lang="hr-HR" sz="1300" b="1" dirty="0">
                <a:solidFill>
                  <a:srgbClr val="336699"/>
                </a:solidFill>
                <a:latin typeface="Garamond" pitchFamily="18" charset="0"/>
              </a:rPr>
              <a:t>Njihove stanice zvuče poznato</a:t>
            </a:r>
            <a:endParaRPr lang="hr-HR" sz="1300" dirty="0">
              <a:solidFill>
                <a:srgbClr val="336699"/>
              </a:solidFill>
              <a:latin typeface="Garamond" pitchFamily="18" charset="0"/>
            </a:endParaRPr>
          </a:p>
          <a:p>
            <a:pPr marL="0" lvl="0" indent="180975">
              <a:tabLst>
                <a:tab pos="180975" algn="l"/>
              </a:tabLst>
            </a:pPr>
            <a:r>
              <a:rPr lang="hr-HR" sz="1300" b="1" dirty="0">
                <a:solidFill>
                  <a:srgbClr val="336699"/>
                </a:solidFill>
                <a:latin typeface="Garamond" pitchFamily="18" charset="0"/>
              </a:rPr>
              <a:t>27. studeni 2019</a:t>
            </a:r>
            <a:r>
              <a:rPr lang="hr-HR" sz="1300" dirty="0">
                <a:solidFill>
                  <a:srgbClr val="336699"/>
                </a:solidFill>
                <a:latin typeface="Garamond" pitchFamily="18" charset="0"/>
              </a:rPr>
              <a:t> – Tribina: Prof.dr.sc. Davorin Đanić – </a:t>
            </a:r>
            <a:r>
              <a:rPr lang="hr-HR" sz="1300" b="1" dirty="0">
                <a:solidFill>
                  <a:srgbClr val="336699"/>
                </a:solidFill>
                <a:latin typeface="Garamond" pitchFamily="18" charset="0"/>
              </a:rPr>
              <a:t>Kirurško liječenje hrkanja i opstrukcijske </a:t>
            </a:r>
            <a:r>
              <a:rPr lang="hr-HR" sz="1300" b="1" dirty="0" err="1">
                <a:solidFill>
                  <a:srgbClr val="336699"/>
                </a:solidFill>
                <a:latin typeface="Garamond" pitchFamily="18" charset="0"/>
              </a:rPr>
              <a:t>apneje</a:t>
            </a:r>
            <a:r>
              <a:rPr lang="hr-HR" sz="1300" b="1" dirty="0">
                <a:solidFill>
                  <a:srgbClr val="336699"/>
                </a:solidFill>
                <a:latin typeface="Garamond" pitchFamily="18" charset="0"/>
              </a:rPr>
              <a:t> u </a:t>
            </a:r>
            <a:r>
              <a:rPr lang="hr-HR" sz="1300" b="1" dirty="0" smtClean="0">
                <a:solidFill>
                  <a:srgbClr val="336699"/>
                </a:solidFill>
                <a:latin typeface="Garamond" pitchFamily="18" charset="0"/>
              </a:rPr>
              <a:t> spavanju</a:t>
            </a:r>
          </a:p>
          <a:p>
            <a:pPr marL="0" lvl="0" indent="0">
              <a:buNone/>
            </a:pPr>
            <a:endParaRPr lang="hr-HR" sz="1400" dirty="0">
              <a:solidFill>
                <a:srgbClr val="336699"/>
              </a:solidFill>
            </a:endParaRPr>
          </a:p>
          <a:p>
            <a:pPr marL="0" indent="0">
              <a:buNone/>
            </a:pPr>
            <a:r>
              <a:rPr lang="hr-HR" sz="1300" b="1" dirty="0">
                <a:solidFill>
                  <a:srgbClr val="336699"/>
                </a:solidFill>
                <a:latin typeface="Garamond" pitchFamily="18" charset="0"/>
              </a:rPr>
              <a:t> </a:t>
            </a:r>
            <a:r>
              <a:rPr lang="hr-HR" sz="1300" b="1" dirty="0" smtClean="0">
                <a:solidFill>
                  <a:srgbClr val="336699"/>
                </a:solidFill>
                <a:latin typeface="Garamond" pitchFamily="18" charset="0"/>
              </a:rPr>
              <a:t>      OKRUGLI STOL</a:t>
            </a:r>
          </a:p>
          <a:p>
            <a:pPr marL="0" indent="0">
              <a:buNone/>
            </a:pPr>
            <a:endParaRPr lang="hr-HR" sz="1300" b="1" dirty="0" smtClean="0">
              <a:solidFill>
                <a:srgbClr val="336699"/>
              </a:solidFill>
              <a:latin typeface="Garamond" pitchFamily="18" charset="0"/>
            </a:endParaRPr>
          </a:p>
          <a:p>
            <a:pPr lvl="0"/>
            <a:r>
              <a:rPr lang="hr-HR" sz="1300" b="1" dirty="0">
                <a:solidFill>
                  <a:srgbClr val="336699"/>
                </a:solidFill>
                <a:latin typeface="Garamond" pitchFamily="18" charset="0"/>
              </a:rPr>
              <a:t>10. travanj 2019. – </a:t>
            </a:r>
            <a:r>
              <a:rPr lang="hr-HR" sz="1300" dirty="0">
                <a:solidFill>
                  <a:srgbClr val="336699"/>
                </a:solidFill>
                <a:latin typeface="Garamond" pitchFamily="18" charset="0"/>
              </a:rPr>
              <a:t>Okrugli stol </a:t>
            </a:r>
            <a:r>
              <a:rPr lang="hr-HR" sz="1300" b="1" dirty="0">
                <a:solidFill>
                  <a:srgbClr val="336699"/>
                </a:solidFill>
                <a:latin typeface="Garamond" pitchFamily="18" charset="0"/>
              </a:rPr>
              <a:t>Odbora za dijagnostiku i terapiju bez ožiljaka - </a:t>
            </a:r>
            <a:r>
              <a:rPr lang="hr-HR" sz="1300" dirty="0">
                <a:solidFill>
                  <a:srgbClr val="336699"/>
                </a:solidFill>
                <a:latin typeface="Garamond" pitchFamily="18" charset="0"/>
              </a:rPr>
              <a:t>predavači: prof.dr.sc. Ika </a:t>
            </a:r>
            <a:r>
              <a:rPr lang="hr-HR" sz="1300" b="1" dirty="0">
                <a:solidFill>
                  <a:srgbClr val="336699"/>
                </a:solidFill>
                <a:latin typeface="Garamond" pitchFamily="18" charset="0"/>
              </a:rPr>
              <a:t>	</a:t>
            </a:r>
            <a:r>
              <a:rPr lang="hr-HR" sz="1300" dirty="0">
                <a:solidFill>
                  <a:srgbClr val="336699"/>
                </a:solidFill>
                <a:latin typeface="Garamond" pitchFamily="18" charset="0"/>
              </a:rPr>
              <a:t>Kardum-</a:t>
            </a:r>
            <a:r>
              <a:rPr lang="hr-HR" sz="1300" dirty="0" err="1">
                <a:solidFill>
                  <a:srgbClr val="336699"/>
                </a:solidFill>
                <a:latin typeface="Garamond" pitchFamily="18" charset="0"/>
              </a:rPr>
              <a:t>Skelin</a:t>
            </a:r>
            <a:r>
              <a:rPr lang="hr-HR" sz="1300" dirty="0">
                <a:solidFill>
                  <a:srgbClr val="336699"/>
                </a:solidFill>
                <a:latin typeface="Garamond" pitchFamily="18" charset="0"/>
              </a:rPr>
              <a:t>, doc.dr.sc. Zrinjka </a:t>
            </a:r>
            <a:r>
              <a:rPr lang="hr-HR" sz="1300" dirty="0" err="1">
                <a:solidFill>
                  <a:srgbClr val="336699"/>
                </a:solidFill>
                <a:latin typeface="Garamond" pitchFamily="18" charset="0"/>
              </a:rPr>
              <a:t>Paštar</a:t>
            </a:r>
            <a:r>
              <a:rPr lang="hr-HR" sz="1300" dirty="0">
                <a:solidFill>
                  <a:srgbClr val="336699"/>
                </a:solidFill>
                <a:latin typeface="Garamond" pitchFamily="18" charset="0"/>
              </a:rPr>
              <a:t>, prof.dr.sc. Vinko </a:t>
            </a:r>
            <a:r>
              <a:rPr lang="hr-HR" sz="1300" dirty="0" err="1">
                <a:solidFill>
                  <a:srgbClr val="336699"/>
                </a:solidFill>
                <a:latin typeface="Garamond" pitchFamily="18" charset="0"/>
              </a:rPr>
              <a:t>Vidjak</a:t>
            </a:r>
            <a:r>
              <a:rPr lang="hr-HR" sz="1300" dirty="0">
                <a:solidFill>
                  <a:srgbClr val="336699"/>
                </a:solidFill>
                <a:latin typeface="Garamond" pitchFamily="18" charset="0"/>
              </a:rPr>
              <a:t> </a:t>
            </a:r>
          </a:p>
          <a:p>
            <a:pPr lvl="0"/>
            <a:r>
              <a:rPr lang="hr-HR" sz="1300" b="1" dirty="0">
                <a:solidFill>
                  <a:srgbClr val="336699"/>
                </a:solidFill>
                <a:latin typeface="Garamond" pitchFamily="18" charset="0"/>
              </a:rPr>
              <a:t>07. studeni 2019. – </a:t>
            </a:r>
            <a:r>
              <a:rPr lang="hr-HR" sz="1300" dirty="0">
                <a:solidFill>
                  <a:srgbClr val="336699"/>
                </a:solidFill>
                <a:latin typeface="Garamond" pitchFamily="18" charset="0"/>
              </a:rPr>
              <a:t>Okrugli stol </a:t>
            </a:r>
            <a:r>
              <a:rPr lang="hr-HR" sz="1300" b="1" dirty="0">
                <a:solidFill>
                  <a:srgbClr val="336699"/>
                </a:solidFill>
                <a:latin typeface="Garamond" pitchFamily="18" charset="0"/>
              </a:rPr>
              <a:t>Odbora za racionalno korištenje dijagnostičkih i terapijskih postupaka kod bolesti štitnjače - </a:t>
            </a:r>
            <a:r>
              <a:rPr lang="hr-HR" sz="1300" dirty="0">
                <a:solidFill>
                  <a:srgbClr val="336699"/>
                </a:solidFill>
                <a:latin typeface="Garamond" pitchFamily="18" charset="0"/>
              </a:rPr>
              <a:t>predavači: prof.dr.sc. Ivan Mihaljević, doc.dr.sc. Tomislav Jukić i doc.dr.sc. Maja Franceschi</a:t>
            </a:r>
          </a:p>
          <a:p>
            <a:endParaRPr lang="hr-HR" sz="1400" b="1" dirty="0">
              <a:solidFill>
                <a:srgbClr val="336699"/>
              </a:solidFill>
              <a:latin typeface="Garamond" pitchFamily="18" charset="0"/>
            </a:endParaRPr>
          </a:p>
          <a:p>
            <a:pPr marL="0" indent="0">
              <a:buNone/>
            </a:pPr>
            <a:r>
              <a:rPr lang="hr-HR" sz="1400" b="1" dirty="0">
                <a:solidFill>
                  <a:srgbClr val="336699"/>
                </a:solidFill>
                <a:latin typeface="Garamond" pitchFamily="18" charset="0"/>
              </a:rPr>
              <a:t> </a:t>
            </a:r>
            <a:r>
              <a:rPr lang="hr-HR" sz="1400" b="1" dirty="0" smtClean="0">
                <a:solidFill>
                  <a:srgbClr val="336699"/>
                </a:solidFill>
                <a:latin typeface="Garamond" pitchFamily="18" charset="0"/>
              </a:rPr>
              <a:t>     </a:t>
            </a:r>
            <a:r>
              <a:rPr lang="hr-HR" sz="1400" b="1" dirty="0" err="1" smtClean="0">
                <a:solidFill>
                  <a:srgbClr val="336699"/>
                </a:solidFill>
                <a:latin typeface="Garamond" pitchFamily="18" charset="0"/>
              </a:rPr>
              <a:t>DIES</a:t>
            </a:r>
            <a:r>
              <a:rPr lang="hr-HR" sz="1400" b="1" dirty="0" smtClean="0">
                <a:solidFill>
                  <a:srgbClr val="336699"/>
                </a:solidFill>
                <a:latin typeface="Garamond" pitchFamily="18" charset="0"/>
              </a:rPr>
              <a:t>  </a:t>
            </a:r>
            <a:r>
              <a:rPr lang="hr-HR" sz="1400" b="1" dirty="0" err="1" smtClean="0">
                <a:solidFill>
                  <a:srgbClr val="336699"/>
                </a:solidFill>
                <a:latin typeface="Garamond" pitchFamily="18" charset="0"/>
              </a:rPr>
              <a:t>ACADEMICUS</a:t>
            </a:r>
            <a:r>
              <a:rPr lang="hr-HR" sz="1400" b="1" dirty="0" smtClean="0">
                <a:solidFill>
                  <a:srgbClr val="336699"/>
                </a:solidFill>
                <a:latin typeface="Garamond" pitchFamily="18" charset="0"/>
              </a:rPr>
              <a:t> </a:t>
            </a:r>
          </a:p>
          <a:p>
            <a:endParaRPr lang="hr-HR" sz="1400" b="1" dirty="0" smtClean="0">
              <a:solidFill>
                <a:srgbClr val="336699"/>
              </a:solidFill>
              <a:latin typeface="Garamond" pitchFamily="18" charset="0"/>
            </a:endParaRPr>
          </a:p>
          <a:p>
            <a:r>
              <a:rPr lang="hr-HR" sz="1400" b="1" dirty="0" smtClean="0">
                <a:solidFill>
                  <a:srgbClr val="336699"/>
                </a:solidFill>
                <a:latin typeface="Garamond" pitchFamily="18" charset="0"/>
              </a:rPr>
              <a:t>11. prosinac 2019.  </a:t>
            </a:r>
            <a:r>
              <a:rPr lang="hr-HR" sz="1400" dirty="0" smtClean="0">
                <a:solidFill>
                  <a:srgbClr val="336699"/>
                </a:solidFill>
                <a:latin typeface="Garamond" pitchFamily="18" charset="0"/>
              </a:rPr>
              <a:t>- dodjela Laureata i znanstvenih nagrada „Antun Šercer” i Borislav Nakić” za 2018. god.</a:t>
            </a:r>
          </a:p>
          <a:p>
            <a:endParaRPr lang="hr-HR" sz="1400" b="1" dirty="0" smtClean="0">
              <a:solidFill>
                <a:srgbClr val="336699"/>
              </a:solidFill>
              <a:latin typeface="Garamond" pitchFamily="18" charset="0"/>
            </a:endParaRPr>
          </a:p>
          <a:p>
            <a:endParaRPr lang="hr-HR" sz="1400" b="1" dirty="0">
              <a:solidFill>
                <a:srgbClr val="336699"/>
              </a:solidFill>
              <a:latin typeface="Garamond" pitchFamily="18" charset="0"/>
            </a:endParaRPr>
          </a:p>
          <a:p>
            <a:endParaRPr lang="hr-HR" sz="1400" b="1" dirty="0" smtClean="0">
              <a:solidFill>
                <a:srgbClr val="336699"/>
              </a:solidFill>
              <a:latin typeface="Garamond" pitchFamily="18" charset="0"/>
            </a:endParaRPr>
          </a:p>
          <a:p>
            <a:endParaRPr lang="hr-HR" sz="1400" b="1" dirty="0">
              <a:solidFill>
                <a:srgbClr val="336699"/>
              </a:solidFill>
              <a:latin typeface="Garamond" pitchFamily="18" charset="0"/>
            </a:endParaRPr>
          </a:p>
          <a:p>
            <a:endParaRPr lang="hr-HR" sz="1400" b="1" dirty="0" smtClean="0">
              <a:solidFill>
                <a:srgbClr val="336699"/>
              </a:solidFill>
              <a:latin typeface="Garamond" pitchFamily="18" charset="0"/>
            </a:endParaRPr>
          </a:p>
          <a:p>
            <a:endParaRPr lang="hr-HR" sz="1400" b="1" dirty="0">
              <a:solidFill>
                <a:srgbClr val="336699"/>
              </a:solidFill>
              <a:latin typeface="Garamond" pitchFamily="18" charset="0"/>
            </a:endParaRPr>
          </a:p>
          <a:p>
            <a:endParaRPr lang="hr-HR" sz="1400" b="1" dirty="0" smtClean="0">
              <a:solidFill>
                <a:srgbClr val="336699"/>
              </a:solidFill>
              <a:latin typeface="Garamond" pitchFamily="18" charset="0"/>
            </a:endParaRPr>
          </a:p>
          <a:p>
            <a:r>
              <a:rPr lang="hr-HR" sz="1400" b="1" dirty="0" smtClean="0">
                <a:solidFill>
                  <a:srgbClr val="336699"/>
                </a:solidFill>
                <a:latin typeface="Garamond" pitchFamily="18" charset="0"/>
              </a:rPr>
              <a:t>Simpozij </a:t>
            </a:r>
            <a:r>
              <a:rPr lang="hr-HR" sz="1400" b="1" dirty="0">
                <a:solidFill>
                  <a:srgbClr val="336699"/>
                </a:solidFill>
                <a:latin typeface="Garamond" pitchFamily="18" charset="0"/>
              </a:rPr>
              <a:t>Harmonični rad Kolegija za javno zdravstvo AMZH</a:t>
            </a:r>
            <a:r>
              <a:rPr lang="hr-HR" sz="1400" dirty="0">
                <a:solidFill>
                  <a:srgbClr val="336699"/>
                </a:solidFill>
                <a:latin typeface="Garamond" pitchFamily="18" charset="0"/>
              </a:rPr>
              <a:t> </a:t>
            </a:r>
            <a:r>
              <a:rPr lang="hr-HR" sz="1400" dirty="0" smtClean="0">
                <a:solidFill>
                  <a:srgbClr val="336699"/>
                </a:solidFill>
                <a:latin typeface="Garamond" pitchFamily="18" charset="0"/>
              </a:rPr>
              <a:t>, održan </a:t>
            </a:r>
            <a:r>
              <a:rPr lang="hr-HR" sz="1400" dirty="0">
                <a:solidFill>
                  <a:srgbClr val="336699"/>
                </a:solidFill>
                <a:latin typeface="Garamond" pitchFamily="18" charset="0"/>
              </a:rPr>
              <a:t>je u Nastavnom zavodu za javno zdravstvo „Andrija Štampar“ u Zagrebu, 18</a:t>
            </a:r>
            <a:r>
              <a:rPr lang="hr-HR" sz="1400" dirty="0" smtClean="0">
                <a:solidFill>
                  <a:srgbClr val="336699"/>
                </a:solidFill>
                <a:latin typeface="Garamond" pitchFamily="18" charset="0"/>
              </a:rPr>
              <a:t>. listopada 2019. </a:t>
            </a:r>
          </a:p>
          <a:p>
            <a:pPr marL="109728" indent="0">
              <a:buNone/>
            </a:pPr>
            <a:endParaRPr lang="hr-HR" sz="1400" dirty="0">
              <a:solidFill>
                <a:schemeClr val="accent3">
                  <a:lumMod val="75000"/>
                </a:schemeClr>
              </a:solidFill>
              <a:latin typeface="Garamond" pitchFamily="18" charset="0"/>
            </a:endParaRPr>
          </a:p>
          <a:p>
            <a:pPr lvl="0"/>
            <a:endParaRPr lang="hr-HR" sz="1400" dirty="0">
              <a:solidFill>
                <a:schemeClr val="accent3">
                  <a:lumMod val="75000"/>
                </a:schemeClr>
              </a:solidFill>
              <a:latin typeface="Garamond" pitchFamily="18" charset="0"/>
            </a:endParaRPr>
          </a:p>
          <a:p>
            <a:pPr marL="109728" lvl="0" indent="0">
              <a:buNone/>
            </a:pPr>
            <a:endParaRPr lang="hr-HR" sz="1400" dirty="0" smtClean="0">
              <a:solidFill>
                <a:schemeClr val="accent3">
                  <a:lumMod val="75000"/>
                </a:schemeClr>
              </a:solidFill>
              <a:latin typeface="Garamond" pitchFamily="18" charset="0"/>
            </a:endParaRPr>
          </a:p>
          <a:p>
            <a:pPr marL="109728" lvl="0" indent="0">
              <a:buNone/>
            </a:pPr>
            <a:endParaRPr lang="hr-HR" sz="1400" dirty="0">
              <a:solidFill>
                <a:schemeClr val="accent3">
                  <a:lumMod val="75000"/>
                </a:schemeClr>
              </a:solidFill>
              <a:latin typeface="Garamond" pitchFamily="18" charset="0"/>
            </a:endParaRPr>
          </a:p>
          <a:p>
            <a:pPr marL="109728" lvl="0" indent="0">
              <a:buNone/>
            </a:pPr>
            <a:endParaRPr lang="hr-HR" sz="1400" dirty="0" smtClean="0">
              <a:solidFill>
                <a:schemeClr val="accent3">
                  <a:lumMod val="75000"/>
                </a:schemeClr>
              </a:solidFill>
              <a:latin typeface="Garamond" pitchFamily="18" charset="0"/>
            </a:endParaRPr>
          </a:p>
          <a:p>
            <a:pPr marL="109728" lvl="0" indent="0">
              <a:buNone/>
            </a:pPr>
            <a:endParaRPr lang="hr-HR" sz="1400" dirty="0" smtClean="0">
              <a:solidFill>
                <a:schemeClr val="accent3">
                  <a:lumMod val="75000"/>
                </a:schemeClr>
              </a:solidFill>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accent2"/>
                </a:solidFill>
              </a:rPr>
              <a:t>Suorganizacija skupova </a:t>
            </a:r>
            <a:endParaRPr lang="hr-HR" dirty="0">
              <a:solidFill>
                <a:schemeClr val="accent2"/>
              </a:solidFill>
            </a:endParaRPr>
          </a:p>
        </p:txBody>
      </p:sp>
      <p:sp>
        <p:nvSpPr>
          <p:cNvPr id="3" name="Rezervirano mjesto sadržaja 2"/>
          <p:cNvSpPr>
            <a:spLocks noGrp="1"/>
          </p:cNvSpPr>
          <p:nvPr>
            <p:ph sz="quarter" idx="1"/>
          </p:nvPr>
        </p:nvSpPr>
        <p:spPr>
          <a:xfrm>
            <a:off x="323528" y="1268760"/>
            <a:ext cx="8503920" cy="4968552"/>
          </a:xfrm>
        </p:spPr>
        <p:txBody>
          <a:bodyPr>
            <a:noAutofit/>
          </a:bodyPr>
          <a:lstStyle/>
          <a:p>
            <a:pPr lvl="0"/>
            <a:r>
              <a:rPr lang="hr-HR" sz="1400" b="1" dirty="0">
                <a:solidFill>
                  <a:srgbClr val="336699"/>
                </a:solidFill>
                <a:latin typeface="Garamond" pitchFamily="18" charset="0"/>
              </a:rPr>
              <a:t>26. ožujka 2019. </a:t>
            </a:r>
            <a:r>
              <a:rPr lang="hr-HR" sz="1400" dirty="0">
                <a:solidFill>
                  <a:srgbClr val="336699"/>
                </a:solidFill>
                <a:latin typeface="Garamond" pitchFamily="18" charset="0"/>
              </a:rPr>
              <a:t>– Tribina: Prof.dr.sc. Rado </a:t>
            </a:r>
            <a:r>
              <a:rPr lang="hr-HR" sz="1400" dirty="0" err="1">
                <a:solidFill>
                  <a:srgbClr val="336699"/>
                </a:solidFill>
                <a:latin typeface="Garamond" pitchFamily="18" charset="0"/>
              </a:rPr>
              <a:t>Žic</a:t>
            </a:r>
            <a:r>
              <a:rPr lang="hr-HR" sz="1400" dirty="0">
                <a:solidFill>
                  <a:srgbClr val="336699"/>
                </a:solidFill>
                <a:latin typeface="Garamond" pitchFamily="18" charset="0"/>
              </a:rPr>
              <a:t>, doc.dr.sc. Krešimir Martić, prim.dr.med. Zoran </a:t>
            </a:r>
            <a:r>
              <a:rPr lang="hr-HR" sz="1400" dirty="0" err="1">
                <a:solidFill>
                  <a:srgbClr val="336699"/>
                </a:solidFill>
                <a:latin typeface="Garamond" pitchFamily="18" charset="0"/>
              </a:rPr>
              <a:t>Barčot</a:t>
            </a:r>
            <a:r>
              <a:rPr lang="hr-HR" sz="1400" dirty="0">
                <a:solidFill>
                  <a:srgbClr val="336699"/>
                </a:solidFill>
                <a:latin typeface="Garamond" pitchFamily="18" charset="0"/>
              </a:rPr>
              <a:t>, doc.dr.sc. Emil </a:t>
            </a:r>
            <a:r>
              <a:rPr lang="hr-HR" sz="1400" dirty="0" err="1">
                <a:solidFill>
                  <a:srgbClr val="336699"/>
                </a:solidFill>
                <a:latin typeface="Garamond" pitchFamily="18" charset="0"/>
              </a:rPr>
              <a:t>Dediol</a:t>
            </a:r>
            <a:r>
              <a:rPr lang="hr-HR" sz="1400" dirty="0">
                <a:solidFill>
                  <a:srgbClr val="336699"/>
                </a:solidFill>
                <a:latin typeface="Garamond" pitchFamily="18" charset="0"/>
              </a:rPr>
              <a:t> - </a:t>
            </a:r>
            <a:r>
              <a:rPr lang="hr-HR" sz="1400" b="1" dirty="0">
                <a:solidFill>
                  <a:srgbClr val="336699"/>
                </a:solidFill>
                <a:latin typeface="Garamond" pitchFamily="18" charset="0"/>
              </a:rPr>
              <a:t>Naša iskustva s </a:t>
            </a:r>
            <a:r>
              <a:rPr lang="hr-HR" sz="1400" b="1" dirty="0" err="1">
                <a:solidFill>
                  <a:srgbClr val="336699"/>
                </a:solidFill>
                <a:latin typeface="Garamond" pitchFamily="18" charset="0"/>
              </a:rPr>
              <a:t>dermalnim</a:t>
            </a:r>
            <a:r>
              <a:rPr lang="hr-HR" sz="1400" b="1" dirty="0">
                <a:solidFill>
                  <a:srgbClr val="336699"/>
                </a:solidFill>
                <a:latin typeface="Garamond" pitchFamily="18" charset="0"/>
              </a:rPr>
              <a:t> supstitutima </a:t>
            </a:r>
            <a:r>
              <a:rPr lang="hr-HR" sz="1400" dirty="0">
                <a:solidFill>
                  <a:srgbClr val="336699"/>
                </a:solidFill>
                <a:latin typeface="Garamond" pitchFamily="18" charset="0"/>
              </a:rPr>
              <a:t>– suorganizacija sa </a:t>
            </a:r>
            <a:r>
              <a:rPr lang="hr-HR" sz="1400" dirty="0" err="1" smtClean="0">
                <a:solidFill>
                  <a:srgbClr val="336699"/>
                </a:solidFill>
                <a:latin typeface="Garamond" pitchFamily="18" charset="0"/>
              </a:rPr>
              <a:t>Stoma</a:t>
            </a:r>
            <a:r>
              <a:rPr lang="hr-HR" sz="1400" dirty="0" smtClean="0">
                <a:solidFill>
                  <a:srgbClr val="336699"/>
                </a:solidFill>
                <a:latin typeface="Garamond" pitchFamily="18" charset="0"/>
              </a:rPr>
              <a:t>-</a:t>
            </a:r>
            <a:r>
              <a:rPr lang="hr-HR" sz="1400" dirty="0" err="1" smtClean="0">
                <a:solidFill>
                  <a:srgbClr val="336699"/>
                </a:solidFill>
                <a:latin typeface="Garamond" pitchFamily="18" charset="0"/>
              </a:rPr>
              <a:t>Medical</a:t>
            </a:r>
            <a:endParaRPr lang="hr-HR" sz="1400" dirty="0" smtClean="0">
              <a:solidFill>
                <a:srgbClr val="336699"/>
              </a:solidFill>
              <a:latin typeface="Garamond" pitchFamily="18" charset="0"/>
            </a:endParaRPr>
          </a:p>
          <a:p>
            <a:pPr marL="0" lvl="0" indent="0">
              <a:buNone/>
            </a:pPr>
            <a:endParaRPr lang="hr-HR" sz="1400" dirty="0">
              <a:solidFill>
                <a:srgbClr val="336699"/>
              </a:solidFill>
              <a:latin typeface="Garamond" pitchFamily="18" charset="0"/>
            </a:endParaRPr>
          </a:p>
          <a:p>
            <a:pPr lvl="0"/>
            <a:r>
              <a:rPr lang="hr-HR" sz="1400" b="1" dirty="0">
                <a:solidFill>
                  <a:srgbClr val="336699"/>
                </a:solidFill>
                <a:latin typeface="Garamond" pitchFamily="18" charset="0"/>
              </a:rPr>
              <a:t>10. svibnja 2019. – Znanstveni simpozij AMZH i </a:t>
            </a:r>
            <a:r>
              <a:rPr lang="hr-HR" sz="1400" b="1" dirty="0" err="1">
                <a:solidFill>
                  <a:srgbClr val="336699"/>
                </a:solidFill>
                <a:latin typeface="Garamond" pitchFamily="18" charset="0"/>
              </a:rPr>
              <a:t>Edumed</a:t>
            </a:r>
            <a:r>
              <a:rPr lang="hr-HR" sz="1400" b="1" dirty="0">
                <a:solidFill>
                  <a:srgbClr val="336699"/>
                </a:solidFill>
                <a:latin typeface="Garamond" pitchFamily="18" charset="0"/>
              </a:rPr>
              <a:t>-poliklinika i dnevna bolnica </a:t>
            </a:r>
            <a:r>
              <a:rPr lang="hr-HR" sz="1400" b="1" dirty="0" err="1">
                <a:solidFill>
                  <a:srgbClr val="336699"/>
                </a:solidFill>
                <a:latin typeface="Garamond" pitchFamily="18" charset="0"/>
              </a:rPr>
              <a:t>Melanocitne</a:t>
            </a:r>
            <a:r>
              <a:rPr lang="hr-HR" sz="1400" b="1" dirty="0">
                <a:solidFill>
                  <a:srgbClr val="336699"/>
                </a:solidFill>
                <a:latin typeface="Garamond" pitchFamily="18" charset="0"/>
              </a:rPr>
              <a:t> kožne promjene nejasnog malignog potencijala (</a:t>
            </a:r>
            <a:r>
              <a:rPr lang="hr-HR" sz="1400" b="1" dirty="0" err="1">
                <a:solidFill>
                  <a:srgbClr val="336699"/>
                </a:solidFill>
                <a:latin typeface="Garamond" pitchFamily="18" charset="0"/>
              </a:rPr>
              <a:t>SAMPUS</a:t>
            </a:r>
            <a:r>
              <a:rPr lang="hr-HR" sz="1400" b="1" dirty="0">
                <a:solidFill>
                  <a:srgbClr val="336699"/>
                </a:solidFill>
                <a:latin typeface="Garamond" pitchFamily="18" charset="0"/>
              </a:rPr>
              <a:t>, </a:t>
            </a:r>
            <a:r>
              <a:rPr lang="hr-HR" sz="1400" b="1" dirty="0" err="1">
                <a:solidFill>
                  <a:srgbClr val="336699"/>
                </a:solidFill>
                <a:latin typeface="Garamond" pitchFamily="18" charset="0"/>
              </a:rPr>
              <a:t>MELTUMP</a:t>
            </a:r>
            <a:r>
              <a:rPr lang="hr-HR" sz="1400" b="1" dirty="0">
                <a:solidFill>
                  <a:srgbClr val="336699"/>
                </a:solidFill>
                <a:latin typeface="Garamond" pitchFamily="18" charset="0"/>
              </a:rPr>
              <a:t>, </a:t>
            </a:r>
            <a:r>
              <a:rPr lang="hr-HR" sz="1400" b="1" dirty="0" err="1">
                <a:solidFill>
                  <a:srgbClr val="336699"/>
                </a:solidFill>
                <a:latin typeface="Garamond" pitchFamily="18" charset="0"/>
              </a:rPr>
              <a:t>THIMUMP</a:t>
            </a:r>
            <a:r>
              <a:rPr lang="hr-HR" sz="1400" b="1" dirty="0">
                <a:solidFill>
                  <a:srgbClr val="336699"/>
                </a:solidFill>
                <a:latin typeface="Garamond" pitchFamily="18" charset="0"/>
              </a:rPr>
              <a:t>) – dileme u dijagnozi i terapiji</a:t>
            </a:r>
            <a:r>
              <a:rPr lang="hr-HR" sz="1400" dirty="0">
                <a:solidFill>
                  <a:srgbClr val="336699"/>
                </a:solidFill>
                <a:latin typeface="Garamond" pitchFamily="18" charset="0"/>
              </a:rPr>
              <a:t> održan je u Velikoj dvorani </a:t>
            </a:r>
            <a:r>
              <a:rPr lang="hr-HR" sz="1400" dirty="0" smtClean="0">
                <a:solidFill>
                  <a:srgbClr val="336699"/>
                </a:solidFill>
                <a:latin typeface="Garamond" pitchFamily="18" charset="0"/>
              </a:rPr>
              <a:t>HLZ-a</a:t>
            </a:r>
          </a:p>
          <a:p>
            <a:pPr marL="0" lvl="0" indent="0">
              <a:buNone/>
            </a:pPr>
            <a:endParaRPr lang="hr-HR" sz="1400" dirty="0" smtClean="0">
              <a:solidFill>
                <a:srgbClr val="336699"/>
              </a:solidFill>
              <a:latin typeface="Garamond" pitchFamily="18" charset="0"/>
            </a:endParaRPr>
          </a:p>
          <a:p>
            <a:r>
              <a:rPr lang="hr-HR" sz="1400" b="1" dirty="0" smtClean="0">
                <a:solidFill>
                  <a:srgbClr val="336699"/>
                </a:solidFill>
                <a:latin typeface="Garamond" pitchFamily="18" charset="0"/>
              </a:rPr>
              <a:t>31</a:t>
            </a:r>
            <a:r>
              <a:rPr lang="hr-HR" sz="1400" b="1" dirty="0">
                <a:solidFill>
                  <a:srgbClr val="336699"/>
                </a:solidFill>
                <a:latin typeface="Garamond" pitchFamily="18" charset="0"/>
              </a:rPr>
              <a:t>. svibnja </a:t>
            </a:r>
            <a:r>
              <a:rPr lang="hr-HR" sz="1400" b="1" dirty="0" smtClean="0">
                <a:solidFill>
                  <a:srgbClr val="336699"/>
                </a:solidFill>
                <a:latin typeface="Garamond" pitchFamily="18" charset="0"/>
              </a:rPr>
              <a:t>2019. – Međunarodni </a:t>
            </a:r>
            <a:r>
              <a:rPr lang="hr-HR" sz="1400" b="1" dirty="0">
                <a:solidFill>
                  <a:srgbClr val="336699"/>
                </a:solidFill>
                <a:latin typeface="Garamond" pitchFamily="18" charset="0"/>
              </a:rPr>
              <a:t>simpozij komparativne patologije „Ljudevit Jurak“ </a:t>
            </a:r>
            <a:r>
              <a:rPr lang="hr-HR" sz="1400" b="1" dirty="0" smtClean="0">
                <a:solidFill>
                  <a:srgbClr val="336699"/>
                </a:solidFill>
                <a:latin typeface="Garamond" pitchFamily="18" charset="0"/>
              </a:rPr>
              <a:t>, </a:t>
            </a:r>
            <a:r>
              <a:rPr lang="hr-HR" sz="1400" dirty="0" smtClean="0">
                <a:solidFill>
                  <a:srgbClr val="336699"/>
                </a:solidFill>
                <a:latin typeface="Garamond" pitchFamily="18" charset="0"/>
              </a:rPr>
              <a:t>održan</a:t>
            </a:r>
            <a:r>
              <a:rPr lang="hr-HR" sz="1400" b="1" dirty="0" smtClean="0">
                <a:solidFill>
                  <a:srgbClr val="336699"/>
                </a:solidFill>
                <a:latin typeface="Garamond" pitchFamily="18" charset="0"/>
              </a:rPr>
              <a:t> </a:t>
            </a:r>
            <a:r>
              <a:rPr lang="hr-HR" sz="1400" dirty="0">
                <a:solidFill>
                  <a:srgbClr val="336699"/>
                </a:solidFill>
                <a:latin typeface="Garamond" pitchFamily="18" charset="0"/>
              </a:rPr>
              <a:t>u multimedijskom centru KBC „Sr. milosrdnice“ u Zagrebu. Suorganizator i pokrovitelj je tradicionalno AMZH od 1996. godine. </a:t>
            </a:r>
          </a:p>
          <a:p>
            <a:pPr marL="0" lvl="0" indent="0">
              <a:buNone/>
            </a:pPr>
            <a:endParaRPr lang="hr-HR" sz="1400" dirty="0">
              <a:solidFill>
                <a:srgbClr val="336699"/>
              </a:solidFill>
              <a:latin typeface="Garamond" pitchFamily="18" charset="0"/>
            </a:endParaRPr>
          </a:p>
          <a:p>
            <a:pPr lvl="0"/>
            <a:r>
              <a:rPr lang="hr-HR" sz="1400" b="1" dirty="0">
                <a:solidFill>
                  <a:srgbClr val="336699"/>
                </a:solidFill>
                <a:latin typeface="Garamond" pitchFamily="18" charset="0"/>
              </a:rPr>
              <a:t>18. listopada 2019. – Simpozij Harmonični rad Kolegija za javno zdravstvo AMZH</a:t>
            </a:r>
            <a:r>
              <a:rPr lang="hr-HR" sz="1400" dirty="0">
                <a:solidFill>
                  <a:srgbClr val="336699"/>
                </a:solidFill>
                <a:latin typeface="Garamond" pitchFamily="18" charset="0"/>
              </a:rPr>
              <a:t> održan je u Nastavnom zavodu za javno zdravstvo „Andrija Štampar“ u </a:t>
            </a:r>
            <a:r>
              <a:rPr lang="hr-HR" sz="1400" dirty="0" smtClean="0">
                <a:solidFill>
                  <a:srgbClr val="336699"/>
                </a:solidFill>
                <a:latin typeface="Garamond" pitchFamily="18" charset="0"/>
              </a:rPr>
              <a:t>Zagrebu;  predsjednica Biserka </a:t>
            </a:r>
            <a:r>
              <a:rPr lang="hr-HR" sz="1400" dirty="0">
                <a:solidFill>
                  <a:srgbClr val="336699"/>
                </a:solidFill>
                <a:latin typeface="Garamond" pitchFamily="18" charset="0"/>
              </a:rPr>
              <a:t>Bergman Marković -  Suorganizacija sa Školom narodnog zdravlja „Dr. Andrija Štampar</a:t>
            </a:r>
            <a:r>
              <a:rPr lang="hr-HR" sz="1400" dirty="0" smtClean="0">
                <a:solidFill>
                  <a:srgbClr val="336699"/>
                </a:solidFill>
                <a:latin typeface="Garamond" pitchFamily="18" charset="0"/>
              </a:rPr>
              <a:t>“</a:t>
            </a:r>
          </a:p>
          <a:p>
            <a:pPr marL="0" lvl="0" indent="0">
              <a:buNone/>
            </a:pPr>
            <a:endParaRPr lang="hr-HR" sz="1400" dirty="0" smtClean="0">
              <a:solidFill>
                <a:srgbClr val="336699"/>
              </a:solidFill>
              <a:latin typeface="Garamond" pitchFamily="18" charset="0"/>
            </a:endParaRPr>
          </a:p>
          <a:p>
            <a:r>
              <a:rPr lang="hr-HR" sz="1400" b="1" dirty="0" smtClean="0">
                <a:solidFill>
                  <a:srgbClr val="336699"/>
                </a:solidFill>
                <a:latin typeface="Garamond" pitchFamily="18" charset="0"/>
              </a:rPr>
              <a:t>18. listopada 2019. </a:t>
            </a:r>
            <a:r>
              <a:rPr lang="hr-HR" sz="1400" b="1" dirty="0">
                <a:solidFill>
                  <a:srgbClr val="336699"/>
                </a:solidFill>
                <a:latin typeface="Garamond" pitchFamily="18" charset="0"/>
              </a:rPr>
              <a:t> </a:t>
            </a:r>
            <a:r>
              <a:rPr lang="hr-HR" sz="1400" b="1" dirty="0" smtClean="0">
                <a:solidFill>
                  <a:srgbClr val="336699"/>
                </a:solidFill>
                <a:latin typeface="Garamond" pitchFamily="18" charset="0"/>
              </a:rPr>
              <a:t>-</a:t>
            </a:r>
            <a:r>
              <a:rPr lang="hr-HR" sz="1400" b="1" dirty="0">
                <a:solidFill>
                  <a:srgbClr val="336699"/>
                </a:solidFill>
                <a:latin typeface="Garamond" pitchFamily="18" charset="0"/>
              </a:rPr>
              <a:t>Simpozij povodom obilježavanja Europskog dana svjesnosti o antibioticima i Svjetskog tjedna svjesnosti o antibioticima,</a:t>
            </a:r>
            <a:r>
              <a:rPr lang="hr-HR" sz="1400" dirty="0">
                <a:solidFill>
                  <a:srgbClr val="336699"/>
                </a:solidFill>
                <a:latin typeface="Garamond" pitchFamily="18" charset="0"/>
              </a:rPr>
              <a:t>  u suorganizaciji Akademije, održan je 18. studenog 2019. godine u Školi narodnog zdravlja „Andrija Štampar“, u </a:t>
            </a:r>
            <a:r>
              <a:rPr lang="hr-HR" sz="1400" dirty="0" smtClean="0">
                <a:solidFill>
                  <a:srgbClr val="336699"/>
                </a:solidFill>
                <a:latin typeface="Garamond" pitchFamily="18" charset="0"/>
              </a:rPr>
              <a:t>Zagrebu</a:t>
            </a:r>
          </a:p>
          <a:p>
            <a:endParaRPr lang="hr-HR" sz="1400" dirty="0">
              <a:solidFill>
                <a:srgbClr val="336699"/>
              </a:solidFill>
              <a:latin typeface="Garamond" pitchFamily="18" charset="0"/>
            </a:endParaRPr>
          </a:p>
          <a:p>
            <a:pPr lvl="0"/>
            <a:r>
              <a:rPr lang="hr-HR" sz="1400" b="1" dirty="0" smtClean="0">
                <a:solidFill>
                  <a:srgbClr val="336699"/>
                </a:solidFill>
                <a:latin typeface="Garamond" pitchFamily="18" charset="0"/>
              </a:rPr>
              <a:t>05</a:t>
            </a:r>
            <a:r>
              <a:rPr lang="hr-HR" sz="1400" b="1" dirty="0">
                <a:solidFill>
                  <a:srgbClr val="336699"/>
                </a:solidFill>
                <a:latin typeface="Garamond" pitchFamily="18" charset="0"/>
              </a:rPr>
              <a:t>.</a:t>
            </a:r>
            <a:r>
              <a:rPr lang="hr-HR" sz="1400" dirty="0">
                <a:solidFill>
                  <a:srgbClr val="336699"/>
                </a:solidFill>
                <a:latin typeface="Garamond" pitchFamily="18" charset="0"/>
              </a:rPr>
              <a:t> </a:t>
            </a:r>
            <a:r>
              <a:rPr lang="hr-HR" sz="1400" b="1" dirty="0">
                <a:solidFill>
                  <a:srgbClr val="336699"/>
                </a:solidFill>
                <a:latin typeface="Garamond" pitchFamily="18" charset="0"/>
              </a:rPr>
              <a:t>prosinac 2019. </a:t>
            </a:r>
            <a:r>
              <a:rPr lang="hr-HR" sz="1400" dirty="0">
                <a:solidFill>
                  <a:srgbClr val="336699"/>
                </a:solidFill>
                <a:latin typeface="Garamond" pitchFamily="18" charset="0"/>
              </a:rPr>
              <a:t>Predavanje: Prof.dr.sc. </a:t>
            </a:r>
            <a:r>
              <a:rPr lang="hr-HR" sz="1400" dirty="0" err="1">
                <a:solidFill>
                  <a:srgbClr val="336699"/>
                </a:solidFill>
                <a:latin typeface="Garamond" pitchFamily="18" charset="0"/>
              </a:rPr>
              <a:t>Guillaume</a:t>
            </a:r>
            <a:r>
              <a:rPr lang="hr-HR" sz="1400" dirty="0">
                <a:solidFill>
                  <a:srgbClr val="336699"/>
                </a:solidFill>
                <a:latin typeface="Garamond" pitchFamily="18" charset="0"/>
              </a:rPr>
              <a:t> </a:t>
            </a:r>
            <a:r>
              <a:rPr lang="hr-HR" sz="1400" dirty="0" err="1">
                <a:solidFill>
                  <a:srgbClr val="336699"/>
                </a:solidFill>
                <a:latin typeface="Garamond" pitchFamily="18" charset="0"/>
              </a:rPr>
              <a:t>Morel</a:t>
            </a:r>
            <a:r>
              <a:rPr lang="hr-HR" sz="1400" dirty="0">
                <a:solidFill>
                  <a:srgbClr val="336699"/>
                </a:solidFill>
                <a:latin typeface="Garamond" pitchFamily="18" charset="0"/>
              </a:rPr>
              <a:t> (Pariz, Francuska) – </a:t>
            </a:r>
            <a:r>
              <a:rPr lang="hr-HR" sz="1400" b="1" dirty="0" err="1">
                <a:solidFill>
                  <a:srgbClr val="336699"/>
                </a:solidFill>
                <a:latin typeface="Garamond" pitchFamily="18" charset="0"/>
              </a:rPr>
              <a:t>Comanipulation</a:t>
            </a:r>
            <a:r>
              <a:rPr lang="hr-HR" sz="1400" b="1" dirty="0">
                <a:solidFill>
                  <a:srgbClr val="336699"/>
                </a:solidFill>
                <a:latin typeface="Garamond" pitchFamily="18" charset="0"/>
              </a:rPr>
              <a:t> for </a:t>
            </a:r>
            <a:r>
              <a:rPr lang="hr-HR" sz="1400" b="1" dirty="0" err="1">
                <a:solidFill>
                  <a:srgbClr val="336699"/>
                </a:solidFill>
                <a:latin typeface="Garamond" pitchFamily="18" charset="0"/>
              </a:rPr>
              <a:t>Assistance</a:t>
            </a:r>
            <a:r>
              <a:rPr lang="hr-HR" sz="1400" b="1" dirty="0">
                <a:solidFill>
                  <a:srgbClr val="336699"/>
                </a:solidFill>
                <a:latin typeface="Garamond" pitchFamily="18" charset="0"/>
              </a:rPr>
              <a:t> to </a:t>
            </a:r>
            <a:r>
              <a:rPr lang="hr-HR" sz="1400" b="1" dirty="0" err="1">
                <a:solidFill>
                  <a:srgbClr val="336699"/>
                </a:solidFill>
                <a:latin typeface="Garamond" pitchFamily="18" charset="0"/>
              </a:rPr>
              <a:t>Gesture</a:t>
            </a:r>
            <a:r>
              <a:rPr lang="hr-HR" sz="1400" b="1" dirty="0">
                <a:solidFill>
                  <a:srgbClr val="336699"/>
                </a:solidFill>
                <a:latin typeface="Garamond" pitchFamily="18" charset="0"/>
              </a:rPr>
              <a:t> </a:t>
            </a:r>
            <a:r>
              <a:rPr lang="hr-HR" sz="1400" b="1" dirty="0" err="1">
                <a:solidFill>
                  <a:srgbClr val="336699"/>
                </a:solidFill>
                <a:latin typeface="Garamond" pitchFamily="18" charset="0"/>
              </a:rPr>
              <a:t>with</a:t>
            </a:r>
            <a:r>
              <a:rPr lang="hr-HR" sz="1400" b="1" dirty="0">
                <a:solidFill>
                  <a:srgbClr val="336699"/>
                </a:solidFill>
                <a:latin typeface="Garamond" pitchFamily="18" charset="0"/>
              </a:rPr>
              <a:t> </a:t>
            </a:r>
            <a:r>
              <a:rPr lang="hr-HR" sz="1400" b="1" dirty="0" err="1">
                <a:solidFill>
                  <a:srgbClr val="336699"/>
                </a:solidFill>
                <a:latin typeface="Garamond" pitchFamily="18" charset="0"/>
              </a:rPr>
              <a:t>Therapeutic</a:t>
            </a:r>
            <a:r>
              <a:rPr lang="hr-HR" sz="1400" b="1" dirty="0">
                <a:solidFill>
                  <a:srgbClr val="336699"/>
                </a:solidFill>
                <a:latin typeface="Garamond" pitchFamily="18" charset="0"/>
              </a:rPr>
              <a:t> </a:t>
            </a:r>
            <a:r>
              <a:rPr lang="hr-HR" sz="1400" b="1" dirty="0" err="1" smtClean="0">
                <a:solidFill>
                  <a:srgbClr val="336699"/>
                </a:solidFill>
                <a:latin typeface="Garamond" pitchFamily="18" charset="0"/>
              </a:rPr>
              <a:t>Applications</a:t>
            </a:r>
            <a:r>
              <a:rPr lang="hr-HR" sz="1400" b="1" dirty="0" smtClean="0">
                <a:solidFill>
                  <a:srgbClr val="336699"/>
                </a:solidFill>
                <a:latin typeface="Garamond" pitchFamily="18" charset="0"/>
              </a:rPr>
              <a:t>; </a:t>
            </a:r>
            <a:r>
              <a:rPr lang="hr-HR" sz="1400" dirty="0" smtClean="0">
                <a:solidFill>
                  <a:srgbClr val="336699"/>
                </a:solidFill>
                <a:latin typeface="Garamond" pitchFamily="18" charset="0"/>
              </a:rPr>
              <a:t>suorganizacija s HATZ</a:t>
            </a:r>
            <a:endParaRPr lang="hr-HR" sz="1400" dirty="0">
              <a:solidFill>
                <a:srgbClr val="336699"/>
              </a:solidFill>
              <a:latin typeface="Garamond" pitchFamily="18" charset="0"/>
            </a:endParaRPr>
          </a:p>
          <a:p>
            <a:endParaRPr lang="hr-HR" sz="1400" dirty="0"/>
          </a:p>
        </p:txBody>
      </p:sp>
    </p:spTree>
    <p:extLst>
      <p:ext uri="{BB962C8B-B14F-4D97-AF65-F5344CB8AC3E}">
        <p14:creationId xmlns:p14="http://schemas.microsoft.com/office/powerpoint/2010/main" val="96234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a:xfrm>
            <a:off x="395536" y="332656"/>
            <a:ext cx="8219256" cy="648816"/>
          </a:xfrm>
        </p:spPr>
        <p:txBody>
          <a:bodyPr>
            <a:normAutofit fontScale="90000"/>
          </a:bodyPr>
          <a:lstStyle/>
          <a:p>
            <a:pPr eaLnBrk="1" hangingPunct="1">
              <a:defRPr/>
            </a:pPr>
            <a:r>
              <a:rPr lang="hr-HR" sz="2800" b="1" dirty="0" smtClean="0">
                <a:solidFill>
                  <a:schemeClr val="accent2">
                    <a:lumMod val="75000"/>
                  </a:schemeClr>
                </a:solidFill>
                <a:latin typeface="Garamond" pitchFamily="18" charset="0"/>
              </a:rPr>
              <a:t/>
            </a:r>
            <a:br>
              <a:rPr lang="hr-HR" sz="2800" b="1" dirty="0" smtClean="0">
                <a:solidFill>
                  <a:schemeClr val="accent2">
                    <a:lumMod val="75000"/>
                  </a:schemeClr>
                </a:solidFill>
                <a:latin typeface="Garamond" pitchFamily="18" charset="0"/>
              </a:rPr>
            </a:br>
            <a:r>
              <a:rPr lang="hr-HR" sz="2800" b="1" dirty="0">
                <a:solidFill>
                  <a:schemeClr val="accent2">
                    <a:lumMod val="75000"/>
                  </a:schemeClr>
                </a:solidFill>
                <a:latin typeface="Garamond" pitchFamily="18" charset="0"/>
              </a:rPr>
              <a:t/>
            </a:r>
            <a:br>
              <a:rPr lang="hr-HR" sz="2800" b="1" dirty="0">
                <a:solidFill>
                  <a:schemeClr val="accent2">
                    <a:lumMod val="75000"/>
                  </a:schemeClr>
                </a:solidFill>
                <a:latin typeface="Garamond" pitchFamily="18" charset="0"/>
              </a:rPr>
            </a:br>
            <a:r>
              <a:rPr lang="hr-HR" sz="2800" b="1" dirty="0" smtClean="0">
                <a:solidFill>
                  <a:schemeClr val="accent2">
                    <a:lumMod val="75000"/>
                  </a:schemeClr>
                </a:solidFill>
                <a:latin typeface="Garamond" pitchFamily="18" charset="0"/>
              </a:rPr>
              <a:t>Suorganizacije - Podružnice </a:t>
            </a:r>
          </a:p>
        </p:txBody>
      </p:sp>
      <p:sp>
        <p:nvSpPr>
          <p:cNvPr id="76806" name="Rectangle 6"/>
          <p:cNvSpPr>
            <a:spLocks noGrp="1" noChangeArrowheads="1"/>
          </p:cNvSpPr>
          <p:nvPr>
            <p:ph sz="quarter" idx="1"/>
          </p:nvPr>
        </p:nvSpPr>
        <p:spPr>
          <a:xfrm>
            <a:off x="251520" y="1772816"/>
            <a:ext cx="8892480" cy="5445224"/>
          </a:xfrm>
        </p:spPr>
        <p:txBody>
          <a:bodyPr>
            <a:noAutofit/>
          </a:bodyPr>
          <a:lstStyle/>
          <a:p>
            <a:pPr lvl="0"/>
            <a:r>
              <a:rPr lang="hr-HR" sz="1200" b="1" dirty="0">
                <a:solidFill>
                  <a:srgbClr val="336699"/>
                </a:solidFill>
                <a:latin typeface="Garamond" pitchFamily="18" charset="0"/>
              </a:rPr>
              <a:t>AMZH Podružnica Split , </a:t>
            </a:r>
            <a:r>
              <a:rPr lang="hr-HR" sz="1200" dirty="0">
                <a:solidFill>
                  <a:srgbClr val="336699"/>
                </a:solidFill>
                <a:latin typeface="Garamond" pitchFamily="18" charset="0"/>
              </a:rPr>
              <a:t>20. veljače 2019.</a:t>
            </a:r>
            <a:r>
              <a:rPr lang="hr-HR" sz="1200" b="1" dirty="0">
                <a:solidFill>
                  <a:srgbClr val="336699"/>
                </a:solidFill>
                <a:latin typeface="Garamond" pitchFamily="18" charset="0"/>
              </a:rPr>
              <a:t> </a:t>
            </a:r>
            <a:r>
              <a:rPr lang="hr-HR" sz="1200" dirty="0">
                <a:solidFill>
                  <a:srgbClr val="336699"/>
                </a:solidFill>
                <a:latin typeface="Garamond" pitchFamily="18" charset="0"/>
              </a:rPr>
              <a:t>u Splitu u suradnji s Hrvatskim liječničkim zborom </a:t>
            </a:r>
            <a:r>
              <a:rPr lang="hr-HR" sz="1200" b="1" dirty="0">
                <a:solidFill>
                  <a:srgbClr val="336699"/>
                </a:solidFill>
                <a:latin typeface="Garamond" pitchFamily="18" charset="0"/>
              </a:rPr>
              <a:t>Razmatranja o medicinskoj etici – suvremena pitanja i dileme</a:t>
            </a:r>
            <a:r>
              <a:rPr lang="hr-HR" sz="1200" dirty="0">
                <a:solidFill>
                  <a:srgbClr val="336699"/>
                </a:solidFill>
                <a:latin typeface="Garamond" pitchFamily="18" charset="0"/>
              </a:rPr>
              <a:t>, predavač: </a:t>
            </a:r>
            <a:r>
              <a:rPr lang="hr-HR" sz="1200" dirty="0" smtClean="0">
                <a:solidFill>
                  <a:srgbClr val="336699"/>
                </a:solidFill>
                <a:latin typeface="Garamond" pitchFamily="18" charset="0"/>
              </a:rPr>
              <a:t>prof. dr. sc. </a:t>
            </a:r>
            <a:r>
              <a:rPr lang="hr-HR" sz="1200" dirty="0">
                <a:solidFill>
                  <a:srgbClr val="336699"/>
                </a:solidFill>
                <a:latin typeface="Garamond" pitchFamily="18" charset="0"/>
              </a:rPr>
              <a:t>Zvonko </a:t>
            </a:r>
            <a:r>
              <a:rPr lang="hr-HR" sz="1200" dirty="0" err="1">
                <a:solidFill>
                  <a:srgbClr val="336699"/>
                </a:solidFill>
                <a:latin typeface="Garamond" pitchFamily="18" charset="0"/>
              </a:rPr>
              <a:t>Rumoldt</a:t>
            </a:r>
            <a:r>
              <a:rPr lang="hr-HR" sz="1200" dirty="0">
                <a:solidFill>
                  <a:srgbClr val="336699"/>
                </a:solidFill>
                <a:latin typeface="Garamond" pitchFamily="18" charset="0"/>
              </a:rPr>
              <a:t>, dr. med</a:t>
            </a:r>
            <a:r>
              <a:rPr lang="hr-HR" sz="1200" dirty="0" smtClean="0">
                <a:solidFill>
                  <a:srgbClr val="336699"/>
                </a:solidFill>
                <a:latin typeface="Garamond" pitchFamily="18" charset="0"/>
              </a:rPr>
              <a:t>.</a:t>
            </a:r>
          </a:p>
          <a:p>
            <a:pPr marL="0" lvl="0" indent="0">
              <a:buNone/>
            </a:pPr>
            <a:endParaRPr lang="hr-HR" sz="1200" dirty="0">
              <a:solidFill>
                <a:srgbClr val="336699"/>
              </a:solidFill>
              <a:latin typeface="Garamond" pitchFamily="18" charset="0"/>
            </a:endParaRPr>
          </a:p>
          <a:p>
            <a:pPr lvl="0"/>
            <a:r>
              <a:rPr lang="hr-HR" sz="1200" b="1" dirty="0">
                <a:solidFill>
                  <a:srgbClr val="336699"/>
                </a:solidFill>
                <a:latin typeface="Garamond" pitchFamily="18" charset="0"/>
              </a:rPr>
              <a:t>AMZH – Podružnica Split u suradnji s Hrvatskim liječničkim zborom – Podružnica Split</a:t>
            </a:r>
            <a:r>
              <a:rPr lang="hr-HR" sz="1200" dirty="0">
                <a:solidFill>
                  <a:srgbClr val="336699"/>
                </a:solidFill>
                <a:latin typeface="Garamond" pitchFamily="18" charset="0"/>
              </a:rPr>
              <a:t>, 20. ožujka 2019., Split, stručno predavanje </a:t>
            </a:r>
            <a:r>
              <a:rPr lang="hr-HR" sz="1200" b="1" dirty="0">
                <a:solidFill>
                  <a:srgbClr val="336699"/>
                </a:solidFill>
                <a:latin typeface="Garamond" pitchFamily="18" charset="0"/>
              </a:rPr>
              <a:t>Bol-Klasifikacija, etiologija i </a:t>
            </a:r>
            <a:r>
              <a:rPr lang="hr-HR" sz="1200" b="1" dirty="0" smtClean="0">
                <a:solidFill>
                  <a:srgbClr val="336699"/>
                </a:solidFill>
                <a:latin typeface="Garamond" pitchFamily="18" charset="0"/>
              </a:rPr>
              <a:t>liječenje</a:t>
            </a:r>
            <a:r>
              <a:rPr lang="hr-HR" sz="1200" b="1" dirty="0">
                <a:solidFill>
                  <a:srgbClr val="336699"/>
                </a:solidFill>
                <a:latin typeface="Garamond" pitchFamily="18" charset="0"/>
              </a:rPr>
              <a:t>, </a:t>
            </a:r>
            <a:r>
              <a:rPr lang="hr-HR" sz="1200" dirty="0">
                <a:solidFill>
                  <a:srgbClr val="336699"/>
                </a:solidFill>
                <a:latin typeface="Garamond" pitchFamily="18" charset="0"/>
              </a:rPr>
              <a:t>predavač: </a:t>
            </a:r>
            <a:r>
              <a:rPr lang="hr-HR" sz="1200" b="1" dirty="0" smtClean="0">
                <a:solidFill>
                  <a:srgbClr val="336699"/>
                </a:solidFill>
                <a:latin typeface="Garamond" pitchFamily="18" charset="0"/>
              </a:rPr>
              <a:t>doc. dr. sc. Marko Jukić, dr.med. </a:t>
            </a:r>
            <a:endParaRPr lang="hr-HR" sz="1200" dirty="0">
              <a:solidFill>
                <a:srgbClr val="336699"/>
              </a:solidFill>
              <a:latin typeface="Garamond" pitchFamily="18" charset="0"/>
            </a:endParaRPr>
          </a:p>
          <a:p>
            <a:pPr marL="0" lvl="0" indent="0">
              <a:buNone/>
            </a:pPr>
            <a:endParaRPr lang="hr-HR" sz="1200" b="1" dirty="0" smtClean="0">
              <a:solidFill>
                <a:srgbClr val="336699"/>
              </a:solidFill>
              <a:latin typeface="Garamond" pitchFamily="18" charset="0"/>
            </a:endParaRPr>
          </a:p>
          <a:p>
            <a:pPr lvl="0"/>
            <a:r>
              <a:rPr lang="hr-HR" sz="1200" b="1" dirty="0" smtClean="0">
                <a:solidFill>
                  <a:srgbClr val="336699"/>
                </a:solidFill>
                <a:latin typeface="Garamond" pitchFamily="18" charset="0"/>
              </a:rPr>
              <a:t>31</a:t>
            </a:r>
            <a:r>
              <a:rPr lang="hr-HR" sz="1200" b="1" dirty="0">
                <a:solidFill>
                  <a:srgbClr val="336699"/>
                </a:solidFill>
                <a:latin typeface="Garamond" pitchFamily="18" charset="0"/>
              </a:rPr>
              <a:t>. simpozij na temu: Obiteljska perspektiva mentalnih poremećaja, </a:t>
            </a:r>
            <a:r>
              <a:rPr lang="hr-HR" sz="1200" dirty="0">
                <a:solidFill>
                  <a:srgbClr val="336699"/>
                </a:solidFill>
                <a:latin typeface="Garamond" pitchFamily="18" charset="0"/>
              </a:rPr>
              <a:t>AMZH Podružnica Rijeka, 18. travnja 2019. </a:t>
            </a:r>
          </a:p>
          <a:p>
            <a:pPr marL="0" lvl="0" indent="0">
              <a:buNone/>
            </a:pPr>
            <a:endParaRPr lang="hr-HR" sz="1200" b="1" dirty="0" smtClean="0">
              <a:solidFill>
                <a:srgbClr val="336699"/>
              </a:solidFill>
              <a:latin typeface="Garamond" pitchFamily="18" charset="0"/>
            </a:endParaRPr>
          </a:p>
          <a:p>
            <a:pPr lvl="0"/>
            <a:r>
              <a:rPr lang="hr-HR" sz="1200" b="1" dirty="0" smtClean="0">
                <a:solidFill>
                  <a:srgbClr val="336699"/>
                </a:solidFill>
                <a:latin typeface="Garamond" pitchFamily="18" charset="0"/>
              </a:rPr>
              <a:t>32</a:t>
            </a:r>
            <a:r>
              <a:rPr lang="hr-HR" sz="1200" b="1" dirty="0">
                <a:solidFill>
                  <a:srgbClr val="336699"/>
                </a:solidFill>
                <a:latin typeface="Garamond" pitchFamily="18" charset="0"/>
              </a:rPr>
              <a:t>. simpozij na temu: Totalna </a:t>
            </a:r>
            <a:r>
              <a:rPr lang="hr-HR" sz="1200" b="1" dirty="0" err="1">
                <a:solidFill>
                  <a:srgbClr val="336699"/>
                </a:solidFill>
                <a:latin typeface="Garamond" pitchFamily="18" charset="0"/>
              </a:rPr>
              <a:t>endoproteza</a:t>
            </a:r>
            <a:r>
              <a:rPr lang="hr-HR" sz="1200" b="1" dirty="0">
                <a:solidFill>
                  <a:srgbClr val="336699"/>
                </a:solidFill>
                <a:latin typeface="Garamond" pitchFamily="18" charset="0"/>
              </a:rPr>
              <a:t> koljena: tajna je u detaljima</a:t>
            </a:r>
            <a:r>
              <a:rPr lang="hr-HR" sz="1200" dirty="0">
                <a:solidFill>
                  <a:srgbClr val="336699"/>
                </a:solidFill>
                <a:latin typeface="Garamond" pitchFamily="18" charset="0"/>
              </a:rPr>
              <a:t>, AMZH Podružnica Rijeka, 7. </a:t>
            </a:r>
            <a:r>
              <a:rPr lang="hr-HR" sz="1200" dirty="0" smtClean="0">
                <a:solidFill>
                  <a:srgbClr val="336699"/>
                </a:solidFill>
                <a:latin typeface="Garamond" pitchFamily="18" charset="0"/>
              </a:rPr>
              <a:t>svibnja 2019. </a:t>
            </a:r>
          </a:p>
          <a:p>
            <a:pPr lvl="0"/>
            <a:endParaRPr lang="hr-HR" sz="1200" dirty="0" smtClean="0">
              <a:solidFill>
                <a:srgbClr val="336699"/>
              </a:solidFill>
              <a:latin typeface="Garamond" pitchFamily="18" charset="0"/>
            </a:endParaRPr>
          </a:p>
          <a:p>
            <a:r>
              <a:rPr lang="hr-HR" sz="1200" b="1" dirty="0">
                <a:solidFill>
                  <a:srgbClr val="336699"/>
                </a:solidFill>
                <a:latin typeface="Garamond" pitchFamily="18" charset="0"/>
              </a:rPr>
              <a:t>AMZH Podružnica Split u suradnji s Hrvatskim liječničkim zborom – Podružnica Split i Gradskom knjižnicom „Marko Marulić“ </a:t>
            </a:r>
            <a:r>
              <a:rPr lang="hr-HR" sz="1200" b="1" dirty="0" smtClean="0">
                <a:solidFill>
                  <a:srgbClr val="336699"/>
                </a:solidFill>
                <a:latin typeface="Garamond" pitchFamily="18" charset="0"/>
              </a:rPr>
              <a:t>Split</a:t>
            </a:r>
            <a:r>
              <a:rPr lang="hr-HR" sz="1200" dirty="0" smtClean="0">
                <a:solidFill>
                  <a:srgbClr val="336699"/>
                </a:solidFill>
                <a:latin typeface="Garamond" pitchFamily="18" charset="0"/>
              </a:rPr>
              <a:t>, stručno </a:t>
            </a:r>
            <a:r>
              <a:rPr lang="hr-HR" sz="1200" dirty="0">
                <a:solidFill>
                  <a:srgbClr val="336699"/>
                </a:solidFill>
                <a:latin typeface="Garamond" pitchFamily="18" charset="0"/>
              </a:rPr>
              <a:t>predavanje: </a:t>
            </a:r>
            <a:r>
              <a:rPr lang="hr-HR" sz="1200" b="1" dirty="0" smtClean="0">
                <a:solidFill>
                  <a:srgbClr val="336699"/>
                </a:solidFill>
                <a:latin typeface="Garamond" pitchFamily="18" charset="0"/>
              </a:rPr>
              <a:t>„Nova postignuća u medicini – </a:t>
            </a:r>
            <a:r>
              <a:rPr lang="hr-HR" sz="1200" b="1" dirty="0" err="1" smtClean="0">
                <a:solidFill>
                  <a:srgbClr val="336699"/>
                </a:solidFill>
                <a:latin typeface="Garamond" pitchFamily="18" charset="0"/>
              </a:rPr>
              <a:t>laparoskopska</a:t>
            </a:r>
            <a:r>
              <a:rPr lang="hr-HR" sz="1200" b="1" dirty="0" smtClean="0">
                <a:solidFill>
                  <a:srgbClr val="336699"/>
                </a:solidFill>
                <a:latin typeface="Garamond" pitchFamily="18" charset="0"/>
              </a:rPr>
              <a:t> kirurgija“ , </a:t>
            </a:r>
            <a:r>
              <a:rPr lang="hr-HR" sz="1200" dirty="0" smtClean="0">
                <a:solidFill>
                  <a:srgbClr val="336699"/>
                </a:solidFill>
                <a:latin typeface="Garamond" pitchFamily="18" charset="0"/>
              </a:rPr>
              <a:t>Split</a:t>
            </a:r>
            <a:r>
              <a:rPr lang="hr-HR" sz="1200" b="1" dirty="0" smtClean="0">
                <a:solidFill>
                  <a:srgbClr val="336699"/>
                </a:solidFill>
                <a:latin typeface="Garamond" pitchFamily="18" charset="0"/>
              </a:rPr>
              <a:t>,</a:t>
            </a:r>
            <a:r>
              <a:rPr lang="hr-HR" sz="1200" dirty="0" smtClean="0">
                <a:solidFill>
                  <a:srgbClr val="336699"/>
                </a:solidFill>
                <a:latin typeface="Garamond" pitchFamily="18" charset="0"/>
              </a:rPr>
              <a:t> 15. svibnja 2019. </a:t>
            </a:r>
          </a:p>
          <a:p>
            <a:pPr marL="0" indent="0">
              <a:buNone/>
            </a:pPr>
            <a:r>
              <a:rPr lang="hr-HR" sz="1200" dirty="0" smtClean="0">
                <a:solidFill>
                  <a:srgbClr val="336699"/>
                </a:solidFill>
                <a:latin typeface="Garamond" pitchFamily="18" charset="0"/>
              </a:rPr>
              <a:t> </a:t>
            </a:r>
            <a:endParaRPr lang="hr-HR" sz="1200" dirty="0">
              <a:solidFill>
                <a:srgbClr val="336699"/>
              </a:solidFill>
              <a:latin typeface="Garamond" pitchFamily="18" charset="0"/>
            </a:endParaRPr>
          </a:p>
          <a:p>
            <a:r>
              <a:rPr lang="hr-HR" sz="1200" b="1" dirty="0" smtClean="0">
                <a:solidFill>
                  <a:srgbClr val="336699"/>
                </a:solidFill>
                <a:latin typeface="Garamond" pitchFamily="18" charset="0"/>
              </a:rPr>
              <a:t>33</a:t>
            </a:r>
            <a:r>
              <a:rPr lang="hr-HR" sz="1200" b="1" dirty="0">
                <a:solidFill>
                  <a:srgbClr val="336699"/>
                </a:solidFill>
                <a:latin typeface="Garamond" pitchFamily="18" charset="0"/>
              </a:rPr>
              <a:t>. Simpozij </a:t>
            </a:r>
            <a:r>
              <a:rPr lang="hr-HR" sz="1200" b="1" dirty="0" smtClean="0">
                <a:solidFill>
                  <a:srgbClr val="336699"/>
                </a:solidFill>
                <a:latin typeface="Garamond" pitchFamily="18" charset="0"/>
              </a:rPr>
              <a:t> AMZH </a:t>
            </a:r>
            <a:r>
              <a:rPr lang="hr-HR" sz="1200" b="1" dirty="0">
                <a:solidFill>
                  <a:srgbClr val="336699"/>
                </a:solidFill>
                <a:latin typeface="Garamond" pitchFamily="18" charset="0"/>
              </a:rPr>
              <a:t>podružnice Rijeka</a:t>
            </a:r>
            <a:r>
              <a:rPr lang="hr-HR" sz="1200" dirty="0">
                <a:solidFill>
                  <a:srgbClr val="336699"/>
                </a:solidFill>
                <a:latin typeface="Garamond" pitchFamily="18" charset="0"/>
              </a:rPr>
              <a:t> održan je pod naslovom  </a:t>
            </a:r>
            <a:r>
              <a:rPr lang="hr-HR" sz="1200" b="1" dirty="0">
                <a:solidFill>
                  <a:srgbClr val="336699"/>
                </a:solidFill>
                <a:latin typeface="Garamond" pitchFamily="18" charset="0"/>
              </a:rPr>
              <a:t>Znanstvena dostignuća referentnih centara Ministarstva zdravstva u KBC Rijeka</a:t>
            </a:r>
            <a:r>
              <a:rPr lang="hr-HR" sz="1200" dirty="0">
                <a:solidFill>
                  <a:srgbClr val="336699"/>
                </a:solidFill>
                <a:latin typeface="Garamond" pitchFamily="18" charset="0"/>
              </a:rPr>
              <a:t>, Sveučilišni </a:t>
            </a:r>
            <a:r>
              <a:rPr lang="hr-HR" sz="1200" dirty="0" err="1">
                <a:solidFill>
                  <a:srgbClr val="336699"/>
                </a:solidFill>
                <a:latin typeface="Garamond" pitchFamily="18" charset="0"/>
              </a:rPr>
              <a:t>kampus</a:t>
            </a:r>
            <a:r>
              <a:rPr lang="hr-HR" sz="1200" dirty="0">
                <a:solidFill>
                  <a:srgbClr val="336699"/>
                </a:solidFill>
                <a:latin typeface="Garamond" pitchFamily="18" charset="0"/>
              </a:rPr>
              <a:t>, Sveučilišni odjel u </a:t>
            </a:r>
            <a:r>
              <a:rPr lang="hr-HR" sz="1200" dirty="0" smtClean="0">
                <a:solidFill>
                  <a:srgbClr val="336699"/>
                </a:solidFill>
                <a:latin typeface="Garamond" pitchFamily="18" charset="0"/>
              </a:rPr>
              <a:t>Rijeci, 13</a:t>
            </a:r>
            <a:r>
              <a:rPr lang="hr-HR" sz="1200" dirty="0">
                <a:solidFill>
                  <a:srgbClr val="336699"/>
                </a:solidFill>
                <a:latin typeface="Garamond" pitchFamily="18" charset="0"/>
              </a:rPr>
              <a:t>. </a:t>
            </a:r>
            <a:r>
              <a:rPr lang="hr-HR" sz="1200" dirty="0" smtClean="0">
                <a:solidFill>
                  <a:srgbClr val="336699"/>
                </a:solidFill>
                <a:latin typeface="Garamond" pitchFamily="18" charset="0"/>
              </a:rPr>
              <a:t>lipanj  </a:t>
            </a:r>
            <a:r>
              <a:rPr lang="hr-HR" sz="1200" dirty="0">
                <a:solidFill>
                  <a:srgbClr val="336699"/>
                </a:solidFill>
                <a:latin typeface="Garamond" pitchFamily="18" charset="0"/>
              </a:rPr>
              <a:t>2019</a:t>
            </a:r>
            <a:r>
              <a:rPr lang="hr-HR" sz="1200" dirty="0" smtClean="0">
                <a:solidFill>
                  <a:srgbClr val="336699"/>
                </a:solidFill>
                <a:latin typeface="Garamond" pitchFamily="18" charset="0"/>
              </a:rPr>
              <a:t>. </a:t>
            </a:r>
          </a:p>
          <a:p>
            <a:endParaRPr lang="hr-HR" sz="1200" dirty="0">
              <a:solidFill>
                <a:srgbClr val="336699"/>
              </a:solidFill>
              <a:latin typeface="Garamond" pitchFamily="18" charset="0"/>
            </a:endParaRPr>
          </a:p>
          <a:p>
            <a:endParaRPr lang="hr-HR" sz="1200" dirty="0">
              <a:solidFill>
                <a:srgbClr val="336699"/>
              </a:solidFill>
              <a:latin typeface="Garamond" pitchFamily="18" charset="0"/>
            </a:endParaRPr>
          </a:p>
          <a:p>
            <a:pPr marL="0" indent="0">
              <a:buNone/>
            </a:pPr>
            <a:endParaRPr lang="hr-HR" sz="1200" b="1" dirty="0">
              <a:solidFill>
                <a:srgbClr val="336699"/>
              </a:solidFill>
              <a:latin typeface="Garamond" pitchFamily="18" charset="0"/>
            </a:endParaRPr>
          </a:p>
          <a:p>
            <a:pPr marL="109728" indent="0">
              <a:buNone/>
            </a:pPr>
            <a:endParaRPr lang="hr-HR" sz="1200" dirty="0">
              <a:solidFill>
                <a:srgbClr val="336699"/>
              </a:solidFill>
              <a:latin typeface="Garamond" pitchFamily="18" charset="0"/>
            </a:endParaRPr>
          </a:p>
          <a:p>
            <a:pPr marL="609600" indent="-609600" eaLnBrk="1" hangingPunct="1">
              <a:spcBef>
                <a:spcPts val="0"/>
              </a:spcBef>
              <a:defRPr/>
            </a:pPr>
            <a:endParaRPr lang="hr-HR" sz="1200" dirty="0" smtClean="0">
              <a:solidFill>
                <a:srgbClr val="336699"/>
              </a:solidFill>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a:xfrm>
            <a:off x="395536" y="332656"/>
            <a:ext cx="8219256" cy="648816"/>
          </a:xfrm>
        </p:spPr>
        <p:txBody>
          <a:bodyPr>
            <a:normAutofit/>
          </a:bodyPr>
          <a:lstStyle/>
          <a:p>
            <a:pPr eaLnBrk="1" hangingPunct="1">
              <a:defRPr/>
            </a:pPr>
            <a:r>
              <a:rPr lang="hr-HR" sz="2500" b="1" dirty="0" smtClean="0">
                <a:solidFill>
                  <a:schemeClr val="accent2">
                    <a:lumMod val="75000"/>
                  </a:schemeClr>
                </a:solidFill>
                <a:latin typeface="Garamond" pitchFamily="18" charset="0"/>
              </a:rPr>
              <a:t>Suorganizacije - Podružnice </a:t>
            </a:r>
          </a:p>
        </p:txBody>
      </p:sp>
      <p:sp>
        <p:nvSpPr>
          <p:cNvPr id="76806" name="Rectangle 6"/>
          <p:cNvSpPr>
            <a:spLocks noGrp="1" noChangeArrowheads="1"/>
          </p:cNvSpPr>
          <p:nvPr>
            <p:ph sz="quarter" idx="1"/>
          </p:nvPr>
        </p:nvSpPr>
        <p:spPr>
          <a:xfrm>
            <a:off x="251520" y="1340768"/>
            <a:ext cx="8712968" cy="5472608"/>
          </a:xfrm>
        </p:spPr>
        <p:txBody>
          <a:bodyPr>
            <a:noAutofit/>
          </a:bodyPr>
          <a:lstStyle/>
          <a:p>
            <a:pPr lvl="0"/>
            <a:r>
              <a:rPr lang="hr-HR" sz="1400" b="1" dirty="0">
                <a:solidFill>
                  <a:srgbClr val="336699"/>
                </a:solidFill>
                <a:latin typeface="Garamond" pitchFamily="18" charset="0"/>
              </a:rPr>
              <a:t>Doktorska škola</a:t>
            </a:r>
            <a:r>
              <a:rPr lang="hr-HR" sz="1400" dirty="0">
                <a:solidFill>
                  <a:srgbClr val="336699"/>
                </a:solidFill>
                <a:latin typeface="Garamond" pitchFamily="18" charset="0"/>
              </a:rPr>
              <a:t> organizira se u okviru </a:t>
            </a:r>
            <a:r>
              <a:rPr lang="hr-HR" sz="1400" b="1" dirty="0" err="1">
                <a:solidFill>
                  <a:srgbClr val="336699"/>
                </a:solidFill>
                <a:latin typeface="Garamond" pitchFamily="18" charset="0"/>
              </a:rPr>
              <a:t>Alps</a:t>
            </a:r>
            <a:r>
              <a:rPr lang="hr-HR" sz="1400" b="1" dirty="0">
                <a:solidFill>
                  <a:srgbClr val="336699"/>
                </a:solidFill>
                <a:latin typeface="Garamond" pitchFamily="18" charset="0"/>
              </a:rPr>
              <a:t> </a:t>
            </a:r>
            <a:r>
              <a:rPr lang="hr-HR" sz="1400" b="1" dirty="0" err="1">
                <a:solidFill>
                  <a:srgbClr val="336699"/>
                </a:solidFill>
                <a:latin typeface="Garamond" pitchFamily="18" charset="0"/>
              </a:rPr>
              <a:t>Adria</a:t>
            </a:r>
            <a:r>
              <a:rPr lang="hr-HR" sz="1400" b="1" dirty="0">
                <a:solidFill>
                  <a:srgbClr val="336699"/>
                </a:solidFill>
                <a:latin typeface="Garamond" pitchFamily="18" charset="0"/>
              </a:rPr>
              <a:t> </a:t>
            </a:r>
            <a:r>
              <a:rPr lang="hr-HR" sz="1400" b="1" dirty="0" err="1">
                <a:solidFill>
                  <a:srgbClr val="336699"/>
                </a:solidFill>
                <a:latin typeface="Garamond" pitchFamily="18" charset="0"/>
              </a:rPr>
              <a:t>Rectors</a:t>
            </a:r>
            <a:r>
              <a:rPr lang="hr-HR" sz="1400" b="1" dirty="0">
                <a:solidFill>
                  <a:srgbClr val="336699"/>
                </a:solidFill>
                <a:latin typeface="Garamond" pitchFamily="18" charset="0"/>
              </a:rPr>
              <a:t> </a:t>
            </a:r>
            <a:r>
              <a:rPr lang="hr-HR" sz="1400" b="1" dirty="0" err="1">
                <a:solidFill>
                  <a:srgbClr val="336699"/>
                </a:solidFill>
                <a:latin typeface="Garamond" pitchFamily="18" charset="0"/>
              </a:rPr>
              <a:t>Conference</a:t>
            </a:r>
            <a:r>
              <a:rPr lang="hr-HR" sz="1400" b="1" dirty="0">
                <a:solidFill>
                  <a:srgbClr val="336699"/>
                </a:solidFill>
                <a:latin typeface="Garamond" pitchFamily="18" charset="0"/>
              </a:rPr>
              <a:t> (</a:t>
            </a:r>
            <a:r>
              <a:rPr lang="hr-HR" sz="1400" b="1" dirty="0" err="1">
                <a:solidFill>
                  <a:srgbClr val="336699"/>
                </a:solidFill>
                <a:latin typeface="Garamond" pitchFamily="18" charset="0"/>
              </a:rPr>
              <a:t>AARC</a:t>
            </a:r>
            <a:r>
              <a:rPr lang="hr-HR" sz="1400" b="1" dirty="0">
                <a:solidFill>
                  <a:srgbClr val="336699"/>
                </a:solidFill>
                <a:latin typeface="Garamond" pitchFamily="18" charset="0"/>
              </a:rPr>
              <a:t>), pod nazivom "</a:t>
            </a:r>
            <a:r>
              <a:rPr lang="hr-HR" sz="1400" b="1" dirty="0" err="1">
                <a:solidFill>
                  <a:srgbClr val="336699"/>
                </a:solidFill>
                <a:latin typeface="Garamond" pitchFamily="18" charset="0"/>
              </a:rPr>
              <a:t>AARC</a:t>
            </a:r>
            <a:r>
              <a:rPr lang="hr-HR" sz="1400" b="1" dirty="0">
                <a:solidFill>
                  <a:srgbClr val="336699"/>
                </a:solidFill>
                <a:latin typeface="Garamond" pitchFamily="18" charset="0"/>
              </a:rPr>
              <a:t> </a:t>
            </a:r>
            <a:r>
              <a:rPr lang="hr-HR" sz="1400" b="1" dirty="0" err="1">
                <a:solidFill>
                  <a:srgbClr val="336699"/>
                </a:solidFill>
                <a:latin typeface="Garamond" pitchFamily="18" charset="0"/>
              </a:rPr>
              <a:t>PhD</a:t>
            </a:r>
            <a:r>
              <a:rPr lang="hr-HR" sz="1400" b="1" dirty="0">
                <a:solidFill>
                  <a:srgbClr val="336699"/>
                </a:solidFill>
                <a:latin typeface="Garamond" pitchFamily="18" charset="0"/>
              </a:rPr>
              <a:t> </a:t>
            </a:r>
            <a:r>
              <a:rPr lang="hr-HR" sz="1400" b="1" dirty="0" err="1">
                <a:solidFill>
                  <a:srgbClr val="336699"/>
                </a:solidFill>
                <a:latin typeface="Garamond" pitchFamily="18" charset="0"/>
              </a:rPr>
              <a:t>SCIENTIFIC</a:t>
            </a:r>
            <a:r>
              <a:rPr lang="hr-HR" sz="1400" b="1" dirty="0">
                <a:solidFill>
                  <a:srgbClr val="336699"/>
                </a:solidFill>
                <a:latin typeface="Garamond" pitchFamily="18" charset="0"/>
              </a:rPr>
              <a:t> </a:t>
            </a:r>
            <a:r>
              <a:rPr lang="hr-HR" sz="1400" b="1" dirty="0" err="1">
                <a:solidFill>
                  <a:srgbClr val="336699"/>
                </a:solidFill>
                <a:latin typeface="Garamond" pitchFamily="18" charset="0"/>
              </a:rPr>
              <a:t>CONFERENCE</a:t>
            </a:r>
            <a:r>
              <a:rPr lang="hr-HR" sz="1400" b="1" dirty="0">
                <a:solidFill>
                  <a:srgbClr val="336699"/>
                </a:solidFill>
                <a:latin typeface="Garamond" pitchFamily="18" charset="0"/>
              </a:rPr>
              <a:t>"</a:t>
            </a:r>
            <a:r>
              <a:rPr lang="hr-HR" sz="1400" dirty="0">
                <a:solidFill>
                  <a:srgbClr val="336699"/>
                </a:solidFill>
                <a:latin typeface="Garamond" pitchFamily="18" charset="0"/>
              </a:rPr>
              <a:t>,  a posvećena je temi: "</a:t>
            </a:r>
            <a:r>
              <a:rPr lang="hr-HR" sz="1400" b="1" dirty="0" err="1">
                <a:solidFill>
                  <a:srgbClr val="336699"/>
                </a:solidFill>
                <a:latin typeface="Garamond" pitchFamily="18" charset="0"/>
              </a:rPr>
              <a:t>INNOVATIVE</a:t>
            </a:r>
            <a:r>
              <a:rPr lang="hr-HR" sz="1400" b="1" dirty="0">
                <a:solidFill>
                  <a:srgbClr val="336699"/>
                </a:solidFill>
                <a:latin typeface="Garamond" pitchFamily="18" charset="0"/>
              </a:rPr>
              <a:t> </a:t>
            </a:r>
            <a:r>
              <a:rPr lang="hr-HR" sz="1400" b="1" dirty="0" err="1">
                <a:solidFill>
                  <a:srgbClr val="336699"/>
                </a:solidFill>
                <a:latin typeface="Garamond" pitchFamily="18" charset="0"/>
              </a:rPr>
              <a:t>TECHNOLOGIES</a:t>
            </a:r>
            <a:r>
              <a:rPr lang="hr-HR" sz="1400" b="1" dirty="0">
                <a:solidFill>
                  <a:srgbClr val="336699"/>
                </a:solidFill>
                <a:latin typeface="Garamond" pitchFamily="18" charset="0"/>
              </a:rPr>
              <a:t> </a:t>
            </a:r>
            <a:r>
              <a:rPr lang="hr-HR" sz="1400" b="1" dirty="0" err="1">
                <a:solidFill>
                  <a:srgbClr val="336699"/>
                </a:solidFill>
                <a:latin typeface="Garamond" pitchFamily="18" charset="0"/>
              </a:rPr>
              <a:t>IN</a:t>
            </a:r>
            <a:r>
              <a:rPr lang="hr-HR" sz="1400" b="1" dirty="0">
                <a:solidFill>
                  <a:srgbClr val="336699"/>
                </a:solidFill>
                <a:latin typeface="Garamond" pitchFamily="18" charset="0"/>
              </a:rPr>
              <a:t> </a:t>
            </a:r>
            <a:r>
              <a:rPr lang="hr-HR" sz="1400" b="1" dirty="0" smtClean="0">
                <a:solidFill>
                  <a:srgbClr val="336699"/>
                </a:solidFill>
                <a:latin typeface="Garamond" pitchFamily="18" charset="0"/>
              </a:rPr>
              <a:t>BIOMEDICINE„ </a:t>
            </a:r>
            <a:r>
              <a:rPr lang="hr-HR" sz="1400" dirty="0" smtClean="0">
                <a:solidFill>
                  <a:srgbClr val="336699"/>
                </a:solidFill>
                <a:latin typeface="Garamond" pitchFamily="18" charset="0"/>
              </a:rPr>
              <a:t>koju </a:t>
            </a:r>
            <a:r>
              <a:rPr lang="hr-HR" sz="1400" dirty="0">
                <a:solidFill>
                  <a:srgbClr val="336699"/>
                </a:solidFill>
                <a:latin typeface="Garamond" pitchFamily="18" charset="0"/>
              </a:rPr>
              <a:t>je Sveučilište u Rijeci organiziralo u suradnji s HAZU Zavodom za biomedicinske znanosti u Rijeci i </a:t>
            </a:r>
            <a:r>
              <a:rPr lang="hr-HR" sz="1400" b="1" dirty="0">
                <a:solidFill>
                  <a:srgbClr val="336699"/>
                </a:solidFill>
                <a:latin typeface="Garamond" pitchFamily="18" charset="0"/>
              </a:rPr>
              <a:t>AMZH-Podružnicom Rijeka</a:t>
            </a:r>
            <a:r>
              <a:rPr lang="hr-HR" sz="1400" dirty="0">
                <a:solidFill>
                  <a:srgbClr val="336699"/>
                </a:solidFill>
                <a:latin typeface="Garamond" pitchFamily="18" charset="0"/>
              </a:rPr>
              <a:t>, 19. i 20. rujna  2019. </a:t>
            </a:r>
            <a:r>
              <a:rPr lang="hr-HR" sz="1400" dirty="0" smtClean="0">
                <a:solidFill>
                  <a:srgbClr val="336699"/>
                </a:solidFill>
                <a:latin typeface="Garamond" pitchFamily="18" charset="0"/>
              </a:rPr>
              <a:t>god.</a:t>
            </a:r>
          </a:p>
          <a:p>
            <a:pPr marL="0" lvl="0" indent="0">
              <a:buNone/>
            </a:pPr>
            <a:endParaRPr lang="hr-HR" sz="1400" dirty="0">
              <a:solidFill>
                <a:srgbClr val="336699"/>
              </a:solidFill>
              <a:latin typeface="Garamond" pitchFamily="18" charset="0"/>
            </a:endParaRPr>
          </a:p>
          <a:p>
            <a:pPr lvl="0"/>
            <a:r>
              <a:rPr lang="hr-HR" sz="1400" b="1" dirty="0">
                <a:solidFill>
                  <a:srgbClr val="336699"/>
                </a:solidFill>
                <a:latin typeface="Garamond" pitchFamily="18" charset="0"/>
              </a:rPr>
              <a:t>37. Simpozij - Značaj hitne medicine u kliničkoj </a:t>
            </a:r>
            <a:r>
              <a:rPr lang="hr-HR" sz="1400" b="1" dirty="0" smtClean="0">
                <a:solidFill>
                  <a:srgbClr val="336699"/>
                </a:solidFill>
                <a:latin typeface="Garamond" pitchFamily="18" charset="0"/>
              </a:rPr>
              <a:t>praksi; Zavod </a:t>
            </a:r>
            <a:r>
              <a:rPr lang="hr-HR" sz="1400" b="1" dirty="0">
                <a:solidFill>
                  <a:srgbClr val="336699"/>
                </a:solidFill>
                <a:latin typeface="Garamond" pitchFamily="18" charset="0"/>
              </a:rPr>
              <a:t>HAZU za biomedicinske znanosti u Rijeci, u suradnji s AMZH-Podružnicom Rijeka,  KBC Rijeka, Medicinskim fakultetom Sveučilišta u Rijeci, Hrvatskim društvom za hitnu medicinu i HLZ-Podružnicom </a:t>
            </a:r>
            <a:r>
              <a:rPr lang="hr-HR" sz="1400" b="1" dirty="0" smtClean="0">
                <a:solidFill>
                  <a:srgbClr val="336699"/>
                </a:solidFill>
                <a:latin typeface="Garamond" pitchFamily="18" charset="0"/>
              </a:rPr>
              <a:t>Rijeka </a:t>
            </a:r>
            <a:r>
              <a:rPr lang="hr-HR" sz="1400" dirty="0" smtClean="0">
                <a:solidFill>
                  <a:srgbClr val="336699"/>
                </a:solidFill>
                <a:latin typeface="Garamond" pitchFamily="18" charset="0"/>
              </a:rPr>
              <a:t> - Rijeka</a:t>
            </a:r>
            <a:r>
              <a:rPr lang="hr-HR" sz="1400" b="1" dirty="0" smtClean="0">
                <a:solidFill>
                  <a:srgbClr val="336699"/>
                </a:solidFill>
                <a:latin typeface="Garamond" pitchFamily="18" charset="0"/>
              </a:rPr>
              <a:t>, </a:t>
            </a:r>
            <a:r>
              <a:rPr lang="hr-HR" sz="1400" dirty="0" smtClean="0">
                <a:solidFill>
                  <a:srgbClr val="336699"/>
                </a:solidFill>
                <a:latin typeface="Garamond" pitchFamily="18" charset="0"/>
              </a:rPr>
              <a:t>24</a:t>
            </a:r>
            <a:r>
              <a:rPr lang="hr-HR" sz="1400" dirty="0">
                <a:solidFill>
                  <a:srgbClr val="336699"/>
                </a:solidFill>
                <a:latin typeface="Garamond" pitchFamily="18" charset="0"/>
              </a:rPr>
              <a:t>. listopada 2019</a:t>
            </a:r>
            <a:r>
              <a:rPr lang="hr-HR" sz="1400" dirty="0" smtClean="0">
                <a:solidFill>
                  <a:srgbClr val="336699"/>
                </a:solidFill>
                <a:latin typeface="Garamond" pitchFamily="18" charset="0"/>
              </a:rPr>
              <a:t>. god.</a:t>
            </a:r>
          </a:p>
          <a:p>
            <a:pPr marL="0" indent="0">
              <a:buNone/>
            </a:pPr>
            <a:endParaRPr lang="hr-HR" sz="1400" dirty="0" smtClean="0">
              <a:solidFill>
                <a:srgbClr val="336699"/>
              </a:solidFill>
              <a:latin typeface="Garamond" pitchFamily="18" charset="0"/>
            </a:endParaRPr>
          </a:p>
          <a:p>
            <a:pPr lvl="0"/>
            <a:r>
              <a:rPr lang="hr-HR" sz="1400" b="1" dirty="0">
                <a:solidFill>
                  <a:srgbClr val="336699"/>
                </a:solidFill>
                <a:latin typeface="Garamond" pitchFamily="18" charset="0"/>
              </a:rPr>
              <a:t>38. Simpozij AMZH Podružnice Rijeka</a:t>
            </a:r>
            <a:r>
              <a:rPr lang="hr-HR" sz="1400" dirty="0">
                <a:solidFill>
                  <a:srgbClr val="336699"/>
                </a:solidFill>
                <a:latin typeface="Garamond" pitchFamily="18" charset="0"/>
              </a:rPr>
              <a:t>, </a:t>
            </a:r>
            <a:r>
              <a:rPr lang="hr-HR" sz="1400" dirty="0" smtClean="0">
                <a:solidFill>
                  <a:srgbClr val="336699"/>
                </a:solidFill>
                <a:latin typeface="Garamond" pitchFamily="18" charset="0"/>
              </a:rPr>
              <a:t> pod naslovom  </a:t>
            </a:r>
            <a:r>
              <a:rPr lang="hr-HR" sz="1400" b="1" dirty="0" smtClean="0">
                <a:solidFill>
                  <a:srgbClr val="336699"/>
                </a:solidFill>
                <a:latin typeface="Garamond" pitchFamily="18" charset="0"/>
              </a:rPr>
              <a:t>Sveobuhvatni pristup personaliziranoj medicini</a:t>
            </a:r>
            <a:r>
              <a:rPr lang="hr-HR" sz="1400" dirty="0" smtClean="0">
                <a:solidFill>
                  <a:srgbClr val="336699"/>
                </a:solidFill>
                <a:latin typeface="Garamond" pitchFamily="18" charset="0"/>
              </a:rPr>
              <a:t>, Rijeka, 21</a:t>
            </a:r>
            <a:r>
              <a:rPr lang="hr-HR" sz="1400" dirty="0">
                <a:solidFill>
                  <a:srgbClr val="336699"/>
                </a:solidFill>
                <a:latin typeface="Garamond" pitchFamily="18" charset="0"/>
              </a:rPr>
              <a:t>. studeni 2019. </a:t>
            </a:r>
            <a:r>
              <a:rPr lang="hr-HR" sz="1400" dirty="0" smtClean="0">
                <a:solidFill>
                  <a:srgbClr val="336699"/>
                </a:solidFill>
                <a:latin typeface="Garamond" pitchFamily="18" charset="0"/>
              </a:rPr>
              <a:t>god.</a:t>
            </a:r>
          </a:p>
          <a:p>
            <a:pPr marL="0" lvl="0" indent="0">
              <a:buNone/>
            </a:pPr>
            <a:endParaRPr lang="hr-HR" sz="1400" dirty="0">
              <a:solidFill>
                <a:srgbClr val="336699"/>
              </a:solidFill>
              <a:latin typeface="Garamond" pitchFamily="18" charset="0"/>
            </a:endParaRPr>
          </a:p>
          <a:p>
            <a:pPr lvl="0"/>
            <a:r>
              <a:rPr lang="hr-HR" sz="1400" b="1" dirty="0">
                <a:solidFill>
                  <a:srgbClr val="336699"/>
                </a:solidFill>
                <a:latin typeface="Garamond" pitchFamily="18" charset="0"/>
              </a:rPr>
              <a:t>39. Simpozij AMZH Podružnice Rijeka</a:t>
            </a:r>
            <a:r>
              <a:rPr lang="hr-HR" sz="1400" dirty="0" smtClean="0">
                <a:solidFill>
                  <a:srgbClr val="336699"/>
                </a:solidFill>
                <a:latin typeface="Garamond" pitchFamily="18" charset="0"/>
              </a:rPr>
              <a:t>, u </a:t>
            </a:r>
            <a:r>
              <a:rPr lang="hr-HR" sz="1400" dirty="0">
                <a:solidFill>
                  <a:srgbClr val="336699"/>
                </a:solidFill>
                <a:latin typeface="Garamond" pitchFamily="18" charset="0"/>
              </a:rPr>
              <a:t>suradnji sa Zavodom za biomedicinske znanosti HAZU u Rijeci, Nastavnim zavodom za javno zdravstvo Primorsko-goranske županije, Medicinskim fakultetom Sveučilišta u Rijeci i Hrvatskim </a:t>
            </a:r>
            <a:r>
              <a:rPr lang="hr-HR" sz="1400" dirty="0" smtClean="0">
                <a:solidFill>
                  <a:srgbClr val="336699"/>
                </a:solidFill>
                <a:latin typeface="Garamond" pitchFamily="18" charset="0"/>
              </a:rPr>
              <a:t>liječničkim </a:t>
            </a:r>
            <a:r>
              <a:rPr lang="hr-HR" sz="1400" dirty="0">
                <a:solidFill>
                  <a:srgbClr val="336699"/>
                </a:solidFill>
                <a:latin typeface="Garamond" pitchFamily="18" charset="0"/>
              </a:rPr>
              <a:t>zborom – Podružnica Rijeka,  </a:t>
            </a:r>
            <a:r>
              <a:rPr lang="hr-HR" sz="1400" b="1" dirty="0">
                <a:solidFill>
                  <a:srgbClr val="336699"/>
                </a:solidFill>
                <a:latin typeface="Garamond" pitchFamily="18" charset="0"/>
              </a:rPr>
              <a:t>posvećen 90.-tom rođendanu uvaženog člana Akademije prof. dr. sc. Vjekoslava </a:t>
            </a:r>
            <a:r>
              <a:rPr lang="hr-HR" sz="1400" b="1" dirty="0" err="1">
                <a:solidFill>
                  <a:srgbClr val="336699"/>
                </a:solidFill>
                <a:latin typeface="Garamond" pitchFamily="18" charset="0"/>
              </a:rPr>
              <a:t>Bakašuna</a:t>
            </a:r>
            <a:r>
              <a:rPr lang="hr-HR" sz="1400" dirty="0">
                <a:solidFill>
                  <a:srgbClr val="336699"/>
                </a:solidFill>
                <a:latin typeface="Garamond" pitchFamily="18" charset="0"/>
              </a:rPr>
              <a:t>, održan je 28. studenog 2019. god. u Rijeci</a:t>
            </a:r>
            <a:r>
              <a:rPr lang="hr-HR" sz="1400" dirty="0" smtClean="0">
                <a:solidFill>
                  <a:srgbClr val="336699"/>
                </a:solidFill>
                <a:latin typeface="Garamond" pitchFamily="18" charset="0"/>
              </a:rPr>
              <a:t> pod naslovom „</a:t>
            </a:r>
            <a:r>
              <a:rPr lang="hr-HR" sz="1400" b="1" dirty="0" smtClean="0">
                <a:solidFill>
                  <a:srgbClr val="336699"/>
                </a:solidFill>
                <a:latin typeface="Garamond" pitchFamily="18" charset="0"/>
              </a:rPr>
              <a:t>Novija znanstvena postignuća Nastavnog zavoda za javno zdravstvo Primorsko-goranske županije”, </a:t>
            </a:r>
            <a:r>
              <a:rPr lang="hr-HR" sz="1400" dirty="0" smtClean="0">
                <a:solidFill>
                  <a:srgbClr val="336699"/>
                </a:solidFill>
                <a:latin typeface="Garamond" pitchFamily="18" charset="0"/>
              </a:rPr>
              <a:t>Rijeka,  </a:t>
            </a:r>
            <a:r>
              <a:rPr lang="hr-HR" sz="1400" dirty="0">
                <a:solidFill>
                  <a:srgbClr val="336699"/>
                </a:solidFill>
                <a:latin typeface="Garamond" pitchFamily="18" charset="0"/>
              </a:rPr>
              <a:t>28. studeni 2019. </a:t>
            </a:r>
            <a:r>
              <a:rPr lang="hr-HR" sz="1400" dirty="0" smtClean="0">
                <a:solidFill>
                  <a:srgbClr val="336699"/>
                </a:solidFill>
                <a:latin typeface="Garamond" pitchFamily="18" charset="0"/>
              </a:rPr>
              <a:t>god.</a:t>
            </a:r>
          </a:p>
          <a:p>
            <a:endParaRPr lang="hr-HR" sz="1400" dirty="0">
              <a:solidFill>
                <a:srgbClr val="336699"/>
              </a:solidFill>
              <a:latin typeface="Garamond" pitchFamily="18" charset="0"/>
            </a:endParaRPr>
          </a:p>
          <a:p>
            <a:pPr marL="0" indent="0">
              <a:buNone/>
            </a:pPr>
            <a:endParaRPr lang="hr-HR" sz="1400" b="1" dirty="0">
              <a:solidFill>
                <a:srgbClr val="336699"/>
              </a:solidFill>
              <a:latin typeface="Garamond" pitchFamily="18" charset="0"/>
            </a:endParaRPr>
          </a:p>
          <a:p>
            <a:pPr marL="109728" indent="0">
              <a:buNone/>
            </a:pPr>
            <a:endParaRPr lang="hr-HR" sz="1400" dirty="0">
              <a:solidFill>
                <a:srgbClr val="336699"/>
              </a:solidFill>
              <a:latin typeface="Garamond" pitchFamily="18" charset="0"/>
            </a:endParaRPr>
          </a:p>
          <a:p>
            <a:endParaRPr lang="hr-HR" sz="1400" dirty="0">
              <a:solidFill>
                <a:srgbClr val="336699"/>
              </a:solidFill>
              <a:latin typeface="Garamond" pitchFamily="18" charset="0"/>
            </a:endParaRPr>
          </a:p>
          <a:p>
            <a:pPr>
              <a:spcBef>
                <a:spcPts val="0"/>
              </a:spcBef>
            </a:pPr>
            <a:endParaRPr lang="hr-HR" sz="1400" dirty="0" smtClean="0">
              <a:solidFill>
                <a:srgbClr val="336699"/>
              </a:solidFill>
              <a:latin typeface="Garamond" pitchFamily="18" charset="0"/>
            </a:endParaRPr>
          </a:p>
          <a:p>
            <a:pPr>
              <a:spcBef>
                <a:spcPts val="0"/>
              </a:spcBef>
            </a:pPr>
            <a:endParaRPr lang="hr-HR" sz="1400" dirty="0">
              <a:solidFill>
                <a:srgbClr val="336699"/>
              </a:solidFill>
              <a:latin typeface="Garamond" pitchFamily="18" charset="0"/>
            </a:endParaRPr>
          </a:p>
          <a:p>
            <a:pPr>
              <a:spcBef>
                <a:spcPts val="0"/>
              </a:spcBef>
            </a:pPr>
            <a:endParaRPr lang="hr-HR" sz="1400" dirty="0">
              <a:solidFill>
                <a:srgbClr val="336699"/>
              </a:solidFill>
              <a:latin typeface="Garamond" pitchFamily="18" charset="0"/>
            </a:endParaRPr>
          </a:p>
          <a:p>
            <a:pPr lvl="0">
              <a:spcBef>
                <a:spcPts val="0"/>
              </a:spcBef>
            </a:pPr>
            <a:endParaRPr lang="hr-HR" sz="1400" dirty="0" smtClean="0">
              <a:solidFill>
                <a:srgbClr val="336699"/>
              </a:solidFill>
              <a:latin typeface="Garamond" pitchFamily="18" charset="0"/>
            </a:endParaRPr>
          </a:p>
          <a:p>
            <a:pPr lvl="0">
              <a:spcBef>
                <a:spcPts val="0"/>
              </a:spcBef>
            </a:pPr>
            <a:endParaRPr lang="hr-HR" sz="1400" dirty="0">
              <a:solidFill>
                <a:srgbClr val="336699"/>
              </a:solidFill>
              <a:latin typeface="Garamond" pitchFamily="18" charset="0"/>
            </a:endParaRPr>
          </a:p>
          <a:p>
            <a:pPr>
              <a:spcBef>
                <a:spcPts val="0"/>
              </a:spcBef>
            </a:pPr>
            <a:endParaRPr lang="hr-HR" sz="1400" dirty="0">
              <a:solidFill>
                <a:srgbClr val="336699"/>
              </a:solidFill>
              <a:latin typeface="Garamond" pitchFamily="18" charset="0"/>
            </a:endParaRPr>
          </a:p>
          <a:p>
            <a:pPr eaLnBrk="1" hangingPunct="1">
              <a:spcBef>
                <a:spcPts val="0"/>
              </a:spcBef>
              <a:defRPr/>
            </a:pPr>
            <a:endParaRPr lang="hr-HR" sz="1400" dirty="0">
              <a:solidFill>
                <a:srgbClr val="336699"/>
              </a:solidFill>
              <a:latin typeface="Garamond" pitchFamily="18" charset="0"/>
            </a:endParaRPr>
          </a:p>
          <a:p>
            <a:pPr eaLnBrk="1" hangingPunct="1">
              <a:spcBef>
                <a:spcPts val="0"/>
              </a:spcBef>
              <a:defRPr/>
            </a:pPr>
            <a:endParaRPr lang="hr-HR" sz="1400" dirty="0">
              <a:solidFill>
                <a:srgbClr val="336699"/>
              </a:solidFill>
              <a:latin typeface="Garamond" pitchFamily="18" charset="0"/>
            </a:endParaRPr>
          </a:p>
          <a:p>
            <a:pPr eaLnBrk="1" hangingPunct="1">
              <a:spcBef>
                <a:spcPts val="0"/>
              </a:spcBef>
              <a:defRPr/>
            </a:pPr>
            <a:endParaRPr lang="hr-HR" sz="1400" dirty="0" smtClean="0">
              <a:solidFill>
                <a:srgbClr val="336699"/>
              </a:solidFill>
              <a:effectLst/>
              <a:latin typeface="Garamond" pitchFamily="18" charset="0"/>
            </a:endParaRPr>
          </a:p>
          <a:p>
            <a:pPr marL="609600" indent="-609600" eaLnBrk="1" hangingPunct="1">
              <a:spcBef>
                <a:spcPts val="0"/>
              </a:spcBef>
              <a:defRPr/>
            </a:pPr>
            <a:endParaRPr lang="hr-HR" sz="1400" dirty="0" smtClean="0">
              <a:solidFill>
                <a:srgbClr val="336699"/>
              </a:solidFill>
              <a:latin typeface="Garamond" pitchFamily="18" charset="0"/>
            </a:endParaRPr>
          </a:p>
          <a:p>
            <a:pPr marL="609600" indent="-609600" eaLnBrk="1" hangingPunct="1">
              <a:spcBef>
                <a:spcPts val="0"/>
              </a:spcBef>
              <a:defRPr/>
            </a:pPr>
            <a:endParaRPr lang="hr-HR" sz="1400" dirty="0" smtClean="0">
              <a:solidFill>
                <a:srgbClr val="336699"/>
              </a:solidFill>
              <a:latin typeface="Garamond" pitchFamily="18" charset="0"/>
            </a:endParaRPr>
          </a:p>
        </p:txBody>
      </p:sp>
    </p:spTree>
    <p:extLst>
      <p:ext uri="{BB962C8B-B14F-4D97-AF65-F5344CB8AC3E}">
        <p14:creationId xmlns:p14="http://schemas.microsoft.com/office/powerpoint/2010/main" val="348199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20040"/>
            <a:ext cx="8147248" cy="588680"/>
          </a:xfrm>
        </p:spPr>
        <p:txBody>
          <a:bodyPr>
            <a:noAutofit/>
          </a:bodyPr>
          <a:lstStyle/>
          <a:p>
            <a:pPr eaLnBrk="1" hangingPunct="1">
              <a:defRPr/>
            </a:pPr>
            <a:r>
              <a:rPr lang="hr-HR" sz="2800" b="1" dirty="0" smtClean="0">
                <a:solidFill>
                  <a:schemeClr val="accent2">
                    <a:lumMod val="75000"/>
                  </a:schemeClr>
                </a:solidFill>
              </a:rPr>
              <a:t/>
            </a:r>
            <a:br>
              <a:rPr lang="hr-HR" sz="2800" b="1" dirty="0" smtClean="0">
                <a:solidFill>
                  <a:schemeClr val="accent2">
                    <a:lumMod val="75000"/>
                  </a:schemeClr>
                </a:solidFill>
              </a:rPr>
            </a:br>
            <a:r>
              <a:rPr lang="hr-HR" sz="2700" b="1" dirty="0" smtClean="0">
                <a:solidFill>
                  <a:schemeClr val="accent2">
                    <a:lumMod val="75000"/>
                  </a:schemeClr>
                </a:solidFill>
                <a:latin typeface="Garamond" pitchFamily="18" charset="0"/>
              </a:rPr>
              <a:t>Publicistika AMZH</a:t>
            </a:r>
          </a:p>
        </p:txBody>
      </p:sp>
      <p:sp>
        <p:nvSpPr>
          <p:cNvPr id="72707" name="Rectangle 3"/>
          <p:cNvSpPr>
            <a:spLocks noGrp="1" noChangeArrowheads="1"/>
          </p:cNvSpPr>
          <p:nvPr>
            <p:ph sz="quarter" idx="1"/>
          </p:nvPr>
        </p:nvSpPr>
        <p:spPr>
          <a:xfrm>
            <a:off x="107504" y="1340768"/>
            <a:ext cx="6912768" cy="4968551"/>
          </a:xfrm>
        </p:spPr>
        <p:txBody>
          <a:bodyPr>
            <a:normAutofit/>
          </a:bodyPr>
          <a:lstStyle/>
          <a:p>
            <a:pPr marL="0" indent="0" eaLnBrk="1" hangingPunct="1">
              <a:lnSpc>
                <a:spcPct val="80000"/>
              </a:lnSpc>
              <a:buClr>
                <a:schemeClr val="tx1"/>
              </a:buClr>
              <a:buFont typeface="Wingdings" pitchFamily="2" charset="2"/>
              <a:buNone/>
              <a:defRPr/>
            </a:pPr>
            <a:endParaRPr lang="hr-HR" sz="1400" dirty="0" smtClean="0">
              <a:solidFill>
                <a:schemeClr val="accent3">
                  <a:lumMod val="75000"/>
                </a:schemeClr>
              </a:solidFill>
              <a:latin typeface="Garamond" pitchFamily="18" charset="0"/>
            </a:endParaRPr>
          </a:p>
          <a:p>
            <a:pPr>
              <a:buClr>
                <a:schemeClr val="bg2">
                  <a:lumMod val="50000"/>
                </a:schemeClr>
              </a:buClr>
              <a:defRPr/>
            </a:pPr>
            <a:r>
              <a:rPr lang="hr-HR" sz="1400" dirty="0" err="1" smtClean="0">
                <a:solidFill>
                  <a:srgbClr val="336699"/>
                </a:solidFill>
                <a:latin typeface="Garamond" pitchFamily="18" charset="0"/>
              </a:rPr>
              <a:t>AMC</a:t>
            </a:r>
            <a:r>
              <a:rPr lang="hr-HR" sz="1400" dirty="0" smtClean="0">
                <a:solidFill>
                  <a:srgbClr val="336699"/>
                </a:solidFill>
                <a:latin typeface="Garamond" pitchFamily="18" charset="0"/>
              </a:rPr>
              <a:t> </a:t>
            </a:r>
            <a:r>
              <a:rPr lang="hr-HR" sz="1400" dirty="0">
                <a:solidFill>
                  <a:srgbClr val="336699"/>
                </a:solidFill>
                <a:latin typeface="Garamond" pitchFamily="18" charset="0"/>
              </a:rPr>
              <a:t>4</a:t>
            </a:r>
            <a:r>
              <a:rPr lang="hr-HR" sz="1400" dirty="0" smtClean="0">
                <a:solidFill>
                  <a:srgbClr val="336699"/>
                </a:solidFill>
                <a:latin typeface="Garamond" pitchFamily="18" charset="0"/>
              </a:rPr>
              <a:t>  redovita broja i 1 Suplement</a:t>
            </a:r>
          </a:p>
          <a:p>
            <a:pPr>
              <a:buClr>
                <a:schemeClr val="bg2">
                  <a:lumMod val="50000"/>
                </a:schemeClr>
              </a:buClr>
              <a:defRPr/>
            </a:pPr>
            <a:r>
              <a:rPr lang="hr-HR" sz="1400" dirty="0" smtClean="0">
                <a:solidFill>
                  <a:srgbClr val="336699"/>
                </a:solidFill>
                <a:latin typeface="Garamond" pitchFamily="18" charset="0"/>
              </a:rPr>
              <a:t>„Ljetopis AMZH” 2018.; na centralnom portalu Hrčak i na web stranici AMZH</a:t>
            </a:r>
          </a:p>
          <a:p>
            <a:pPr>
              <a:buClr>
                <a:schemeClr val="bg2">
                  <a:lumMod val="50000"/>
                </a:schemeClr>
              </a:buClr>
              <a:defRPr/>
            </a:pPr>
            <a:r>
              <a:rPr lang="hr-HR" sz="1400" dirty="0">
                <a:solidFill>
                  <a:srgbClr val="336699"/>
                </a:solidFill>
                <a:latin typeface="Garamond" pitchFamily="18" charset="0"/>
              </a:rPr>
              <a:t>Osjetljivost i </a:t>
            </a:r>
            <a:r>
              <a:rPr lang="hr-HR" sz="1400" dirty="0" smtClean="0">
                <a:solidFill>
                  <a:srgbClr val="336699"/>
                </a:solidFill>
                <a:latin typeface="Garamond" pitchFamily="18" charset="0"/>
              </a:rPr>
              <a:t>rezistencija bakterija </a:t>
            </a:r>
            <a:r>
              <a:rPr lang="hr-HR" sz="1400" dirty="0">
                <a:solidFill>
                  <a:srgbClr val="336699"/>
                </a:solidFill>
                <a:latin typeface="Garamond" pitchFamily="18" charset="0"/>
              </a:rPr>
              <a:t>na </a:t>
            </a:r>
            <a:r>
              <a:rPr lang="hr-HR" sz="1400" dirty="0" smtClean="0">
                <a:solidFill>
                  <a:srgbClr val="336699"/>
                </a:solidFill>
                <a:latin typeface="Garamond" pitchFamily="18" charset="0"/>
              </a:rPr>
              <a:t>antibiotike u </a:t>
            </a:r>
            <a:r>
              <a:rPr lang="hr-HR" sz="1400" dirty="0">
                <a:solidFill>
                  <a:srgbClr val="336699"/>
                </a:solidFill>
                <a:latin typeface="Garamond" pitchFamily="18" charset="0"/>
              </a:rPr>
              <a:t>Republici </a:t>
            </a:r>
            <a:r>
              <a:rPr lang="hr-HR" sz="1400" dirty="0" smtClean="0">
                <a:solidFill>
                  <a:srgbClr val="336699"/>
                </a:solidFill>
                <a:latin typeface="Garamond" pitchFamily="18" charset="0"/>
              </a:rPr>
              <a:t>Hrvatskoj u 2018. </a:t>
            </a:r>
            <a:r>
              <a:rPr lang="hr-HR" sz="1400" dirty="0">
                <a:solidFill>
                  <a:srgbClr val="336699"/>
                </a:solidFill>
                <a:latin typeface="Garamond" pitchFamily="18" charset="0"/>
              </a:rPr>
              <a:t>g</a:t>
            </a:r>
            <a:r>
              <a:rPr lang="hr-HR" sz="1400" dirty="0" smtClean="0">
                <a:solidFill>
                  <a:srgbClr val="336699"/>
                </a:solidFill>
                <a:latin typeface="Garamond" pitchFamily="18" charset="0"/>
              </a:rPr>
              <a:t>., godišnjak</a:t>
            </a:r>
          </a:p>
          <a:p>
            <a:pPr>
              <a:buClr>
                <a:schemeClr val="bg2">
                  <a:lumMod val="50000"/>
                </a:schemeClr>
              </a:buClr>
              <a:defRPr/>
            </a:pPr>
            <a:r>
              <a:rPr lang="hr-HR" sz="1400" dirty="0" smtClean="0">
                <a:solidFill>
                  <a:srgbClr val="336699"/>
                </a:solidFill>
                <a:latin typeface="Garamond" pitchFamily="18" charset="0"/>
              </a:rPr>
              <a:t>Akutno oštećenje bubrega, autor: prof.dr.sc. Petar Kes i sur., Medicinska naklada Zagreb, 2019.; predstavljanje  sveučilišnog udžbenika - 20. studenog 2019. god.</a:t>
            </a:r>
          </a:p>
          <a:p>
            <a:pPr>
              <a:buClr>
                <a:schemeClr val="bg2">
                  <a:lumMod val="50000"/>
                </a:schemeClr>
              </a:buClr>
              <a:defRPr/>
            </a:pPr>
            <a:r>
              <a:rPr lang="hr-HR" sz="1400" dirty="0" smtClean="0">
                <a:solidFill>
                  <a:srgbClr val="336699"/>
                </a:solidFill>
                <a:latin typeface="Garamond" pitchFamily="18" charset="0"/>
              </a:rPr>
              <a:t>Začini, mikrobi, antimikrobna svojstva i primjena, autori:  prof. dr. sc. Stjepan </a:t>
            </a:r>
            <a:r>
              <a:rPr lang="hr-HR" sz="1400" dirty="0" err="1" smtClean="0">
                <a:solidFill>
                  <a:srgbClr val="336699"/>
                </a:solidFill>
                <a:latin typeface="Garamond" pitchFamily="18" charset="0"/>
              </a:rPr>
              <a:t>Pepelnjak</a:t>
            </a:r>
            <a:r>
              <a:rPr lang="hr-HR" sz="1400" dirty="0" smtClean="0">
                <a:solidFill>
                  <a:srgbClr val="336699"/>
                </a:solidFill>
                <a:latin typeface="Garamond" pitchFamily="18" charset="0"/>
              </a:rPr>
              <a:t> i prof. dr. sc. Zvonimir </a:t>
            </a:r>
            <a:r>
              <a:rPr lang="hr-HR" sz="1400" dirty="0" err="1" smtClean="0">
                <a:solidFill>
                  <a:srgbClr val="336699"/>
                </a:solidFill>
                <a:latin typeface="Garamond" pitchFamily="18" charset="0"/>
              </a:rPr>
              <a:t>Kozarić</a:t>
            </a:r>
            <a:r>
              <a:rPr lang="hr-HR" sz="1400" dirty="0" smtClean="0">
                <a:solidFill>
                  <a:srgbClr val="336699"/>
                </a:solidFill>
                <a:latin typeface="Garamond" pitchFamily="18" charset="0"/>
              </a:rPr>
              <a:t>, </a:t>
            </a:r>
            <a:r>
              <a:rPr lang="hr-HR" sz="1400" dirty="0" err="1" smtClean="0">
                <a:solidFill>
                  <a:srgbClr val="336699"/>
                </a:solidFill>
                <a:latin typeface="Garamond" pitchFamily="18" charset="0"/>
              </a:rPr>
              <a:t>MN</a:t>
            </a:r>
            <a:r>
              <a:rPr lang="hr-HR" sz="1400" dirty="0" smtClean="0">
                <a:solidFill>
                  <a:srgbClr val="336699"/>
                </a:solidFill>
                <a:latin typeface="Garamond" pitchFamily="18" charset="0"/>
              </a:rPr>
              <a:t> i AMZH, Zagreb 2019. god.</a:t>
            </a:r>
          </a:p>
          <a:p>
            <a:pPr>
              <a:lnSpc>
                <a:spcPct val="80000"/>
              </a:lnSpc>
              <a:buClr>
                <a:schemeClr val="bg2">
                  <a:lumMod val="50000"/>
                </a:schemeClr>
              </a:buClr>
              <a:defRPr/>
            </a:pPr>
            <a:endParaRPr lang="hr-HR" sz="1400" dirty="0" smtClean="0">
              <a:solidFill>
                <a:schemeClr val="accent3">
                  <a:lumMod val="75000"/>
                </a:schemeClr>
              </a:solidFill>
              <a:latin typeface="Garamond" pitchFamily="18" charset="0"/>
            </a:endParaRPr>
          </a:p>
          <a:p>
            <a:pPr>
              <a:lnSpc>
                <a:spcPct val="80000"/>
              </a:lnSpc>
              <a:buClr>
                <a:schemeClr val="bg2">
                  <a:lumMod val="50000"/>
                </a:schemeClr>
              </a:buClr>
              <a:defRPr/>
            </a:pPr>
            <a:endParaRPr lang="hr-HR" sz="1400" dirty="0" smtClean="0">
              <a:solidFill>
                <a:schemeClr val="accent3">
                  <a:lumMod val="75000"/>
                </a:schemeClr>
              </a:solidFill>
              <a:latin typeface="Garamond" pitchFamily="18" charset="0"/>
            </a:endParaRPr>
          </a:p>
          <a:p>
            <a:pPr>
              <a:lnSpc>
                <a:spcPct val="80000"/>
              </a:lnSpc>
              <a:buClr>
                <a:schemeClr val="bg2">
                  <a:lumMod val="50000"/>
                </a:schemeClr>
              </a:buClr>
              <a:defRPr/>
            </a:pPr>
            <a:endParaRPr lang="hr-HR" sz="1400" dirty="0">
              <a:solidFill>
                <a:schemeClr val="accent3">
                  <a:lumMod val="75000"/>
                </a:schemeClr>
              </a:solidFill>
              <a:latin typeface="Garamond" pitchFamily="18" charset="0"/>
            </a:endParaRPr>
          </a:p>
          <a:p>
            <a:pPr eaLnBrk="1" hangingPunct="1">
              <a:lnSpc>
                <a:spcPct val="80000"/>
              </a:lnSpc>
              <a:buClr>
                <a:schemeClr val="bg2">
                  <a:lumMod val="50000"/>
                </a:schemeClr>
              </a:buClr>
              <a:defRPr/>
            </a:pPr>
            <a:endParaRPr lang="hr-HR" sz="1400" dirty="0" smtClean="0">
              <a:solidFill>
                <a:schemeClr val="accent1">
                  <a:lumMod val="50000"/>
                </a:schemeClr>
              </a:solidFill>
              <a:latin typeface="Garamond" pitchFamily="18" charset="0"/>
            </a:endParaRPr>
          </a:p>
        </p:txBody>
      </p:sp>
      <p:pic>
        <p:nvPicPr>
          <p:cNvPr id="8" name="Slika 7" descr="C:\Users\Korisnik\Documents\AMZH\AMZH 03.06.2004\Znanstvena događanja AMZH\2018\Akutno oštećenje bubreg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595" y="3861048"/>
            <a:ext cx="1708422" cy="2507300"/>
          </a:xfrm>
          <a:prstGeom prst="rect">
            <a:avLst/>
          </a:prstGeom>
          <a:noFill/>
          <a:ln>
            <a:noFill/>
          </a:ln>
        </p:spPr>
      </p:pic>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24060"/>
            <a:ext cx="1603946" cy="2205898"/>
          </a:xfrm>
          <a:prstGeom prst="rect">
            <a:avLst/>
          </a:prstGeom>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08" y="3281839"/>
            <a:ext cx="1425245" cy="1960130"/>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645024"/>
            <a:ext cx="1831428" cy="2523703"/>
          </a:xfrm>
          <a:prstGeom prst="rect">
            <a:avLst/>
          </a:prstGeom>
        </p:spPr>
      </p:pic>
      <p:graphicFrame>
        <p:nvGraphicFramePr>
          <p:cNvPr id="4" name="Objekt 3"/>
          <p:cNvGraphicFramePr>
            <a:graphicFrameLocks noChangeAspect="1"/>
          </p:cNvGraphicFramePr>
          <p:nvPr>
            <p:extLst>
              <p:ext uri="{D42A27DB-BD31-4B8C-83A1-F6EECF244321}">
                <p14:modId xmlns:p14="http://schemas.microsoft.com/office/powerpoint/2010/main" val="653133221"/>
              </p:ext>
            </p:extLst>
          </p:nvPr>
        </p:nvGraphicFramePr>
        <p:xfrm>
          <a:off x="7380312" y="188641"/>
          <a:ext cx="1440880" cy="2053216"/>
        </p:xfrm>
        <a:graphic>
          <a:graphicData uri="http://schemas.openxmlformats.org/presentationml/2006/ole">
            <mc:AlternateContent xmlns:mc="http://schemas.openxmlformats.org/markup-compatibility/2006">
              <mc:Choice xmlns:v="urn:schemas-microsoft-com:vml" Requires="v">
                <p:oleObj spid="_x0000_s1090" name="PDF" r:id="rId7" imgW="0" imgH="0" progId="FoxitReader.Document">
                  <p:embed/>
                </p:oleObj>
              </mc:Choice>
              <mc:Fallback>
                <p:oleObj name="PDF" r:id="rId7" imgW="0" imgH="0" progId="FoxitReader.Document">
                  <p:embed/>
                  <p:pic>
                    <p:nvPicPr>
                      <p:cNvPr id="0" name="Objek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188641"/>
                        <a:ext cx="1440880" cy="2053216"/>
                      </a:xfrm>
                      <a:prstGeom prst="rect">
                        <a:avLst/>
                      </a:prstGeom>
                      <a:noFill/>
                      <a:ln>
                        <a:noFill/>
                      </a:ln>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2236094194"/>
              </p:ext>
            </p:extLst>
          </p:nvPr>
        </p:nvGraphicFramePr>
        <p:xfrm>
          <a:off x="7308304" y="2238102"/>
          <a:ext cx="1511300" cy="2149475"/>
        </p:xfrm>
        <a:graphic>
          <a:graphicData uri="http://schemas.openxmlformats.org/presentationml/2006/ole">
            <mc:AlternateContent xmlns:mc="http://schemas.openxmlformats.org/markup-compatibility/2006">
              <mc:Choice xmlns:v="urn:schemas-microsoft-com:vml" Requires="v">
                <p:oleObj spid="_x0000_s1091" name="PDF" r:id="rId9" imgW="0" imgH="0" progId="FoxitReader.Document">
                  <p:embed/>
                </p:oleObj>
              </mc:Choice>
              <mc:Fallback>
                <p:oleObj name="PDF" r:id="rId9" imgW="0" imgH="0" progId="FoxitReader.Document">
                  <p:embed/>
                  <p:pic>
                    <p:nvPicPr>
                      <p:cNvPr id="0" name="Objek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2238102"/>
                        <a:ext cx="15113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Slika 10"/>
          <p:cNvPicPr/>
          <p:nvPr/>
        </p:nvPicPr>
        <p:blipFill>
          <a:blip r:embed="rId11"/>
          <a:stretch>
            <a:fillRect/>
          </a:stretch>
        </p:blipFill>
        <p:spPr>
          <a:xfrm>
            <a:off x="7092280" y="4365104"/>
            <a:ext cx="1656184" cy="20493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55576" y="332656"/>
            <a:ext cx="7560840" cy="792088"/>
          </a:xfrm>
        </p:spPr>
        <p:txBody>
          <a:bodyPr>
            <a:normAutofit/>
          </a:bodyPr>
          <a:lstStyle/>
          <a:p>
            <a:pPr eaLnBrk="1" hangingPunct="1">
              <a:defRPr/>
            </a:pPr>
            <a:r>
              <a:rPr lang="hr-HR" sz="2700" b="1" dirty="0">
                <a:solidFill>
                  <a:schemeClr val="accent2">
                    <a:lumMod val="75000"/>
                  </a:schemeClr>
                </a:solidFill>
                <a:latin typeface="Garamond" pitchFamily="18" charset="0"/>
              </a:rPr>
              <a:t>P</a:t>
            </a:r>
            <a:r>
              <a:rPr lang="hr-HR" sz="2700" b="1" dirty="0" smtClean="0">
                <a:solidFill>
                  <a:schemeClr val="accent2">
                    <a:lumMod val="75000"/>
                  </a:schemeClr>
                </a:solidFill>
                <a:latin typeface="Garamond" pitchFamily="18" charset="0"/>
              </a:rPr>
              <a:t>lanirane  aktivnosti Akademije u 2020.</a:t>
            </a:r>
          </a:p>
        </p:txBody>
      </p:sp>
      <p:sp>
        <p:nvSpPr>
          <p:cNvPr id="73731" name="Rectangle 3"/>
          <p:cNvSpPr>
            <a:spLocks noGrp="1" noChangeArrowheads="1"/>
          </p:cNvSpPr>
          <p:nvPr>
            <p:ph sz="quarter" idx="1"/>
          </p:nvPr>
        </p:nvSpPr>
        <p:spPr>
          <a:xfrm>
            <a:off x="251520" y="1268760"/>
            <a:ext cx="8640960" cy="5328592"/>
          </a:xfrm>
        </p:spPr>
        <p:txBody>
          <a:bodyPr>
            <a:noAutofit/>
          </a:bodyPr>
          <a:lstStyle/>
          <a:p>
            <a:pPr eaLnBrk="1" hangingPunct="1">
              <a:lnSpc>
                <a:spcPct val="120000"/>
              </a:lnSpc>
              <a:buFont typeface="Wingdings" pitchFamily="2" charset="2"/>
              <a:buNone/>
              <a:defRPr/>
            </a:pPr>
            <a:endParaRPr lang="hr-HR" sz="1800" dirty="0" smtClean="0">
              <a:solidFill>
                <a:schemeClr val="accent1">
                  <a:lumMod val="50000"/>
                </a:schemeClr>
              </a:solidFill>
              <a:latin typeface="Garamond" pitchFamily="18" charset="0"/>
            </a:endParaRPr>
          </a:p>
          <a:p>
            <a:pPr eaLnBrk="1" hangingPunct="1">
              <a:lnSpc>
                <a:spcPct val="120000"/>
              </a:lnSpc>
              <a:defRPr/>
            </a:pPr>
            <a:r>
              <a:rPr lang="hr-HR" sz="1800" dirty="0" smtClean="0">
                <a:solidFill>
                  <a:srgbClr val="336699"/>
                </a:solidFill>
                <a:latin typeface="Garamond" pitchFamily="18" charset="0"/>
              </a:rPr>
              <a:t>Aktivan znanstveni doprinos </a:t>
            </a:r>
            <a:r>
              <a:rPr lang="hr-HR" sz="1800" b="1" dirty="0" smtClean="0">
                <a:solidFill>
                  <a:srgbClr val="336699"/>
                </a:solidFill>
                <a:latin typeface="Garamond" pitchFamily="18" charset="0"/>
              </a:rPr>
              <a:t>313</a:t>
            </a:r>
            <a:r>
              <a:rPr lang="hr-HR" sz="1800" dirty="0" smtClean="0">
                <a:solidFill>
                  <a:srgbClr val="336699"/>
                </a:solidFill>
                <a:latin typeface="Garamond" pitchFamily="18" charset="0"/>
              </a:rPr>
              <a:t> članova AMZH </a:t>
            </a:r>
          </a:p>
          <a:p>
            <a:pPr eaLnBrk="1" hangingPunct="1">
              <a:lnSpc>
                <a:spcPct val="120000"/>
              </a:lnSpc>
              <a:defRPr/>
            </a:pPr>
            <a:r>
              <a:rPr lang="hr-HR" sz="1800" dirty="0" smtClean="0">
                <a:solidFill>
                  <a:srgbClr val="336699"/>
                </a:solidFill>
                <a:latin typeface="Garamond" pitchFamily="18" charset="0"/>
              </a:rPr>
              <a:t>Organizacijom skupova dokazati </a:t>
            </a:r>
            <a:r>
              <a:rPr lang="hr-HR" sz="1800" b="1" dirty="0" smtClean="0">
                <a:solidFill>
                  <a:srgbClr val="336699"/>
                </a:solidFill>
                <a:latin typeface="Garamond" pitchFamily="18" charset="0"/>
              </a:rPr>
              <a:t>aktivnost AMZH i svih 3 AMZH Podružnica </a:t>
            </a:r>
            <a:r>
              <a:rPr lang="hr-HR" sz="1800" dirty="0" smtClean="0">
                <a:solidFill>
                  <a:srgbClr val="336699"/>
                </a:solidFill>
                <a:latin typeface="Garamond" pitchFamily="18" charset="0"/>
              </a:rPr>
              <a:t>u 2020. godini</a:t>
            </a:r>
            <a:endParaRPr lang="hr-HR" sz="1800" b="1" dirty="0" smtClean="0">
              <a:solidFill>
                <a:srgbClr val="336699"/>
              </a:solidFill>
              <a:latin typeface="Garamond" pitchFamily="18" charset="0"/>
            </a:endParaRPr>
          </a:p>
          <a:p>
            <a:pPr eaLnBrk="1" hangingPunct="1">
              <a:lnSpc>
                <a:spcPct val="120000"/>
              </a:lnSpc>
              <a:defRPr/>
            </a:pPr>
            <a:r>
              <a:rPr lang="hr-HR" sz="1800" dirty="0" smtClean="0">
                <a:solidFill>
                  <a:srgbClr val="336699"/>
                </a:solidFill>
                <a:latin typeface="Garamond" pitchFamily="18" charset="0"/>
              </a:rPr>
              <a:t>Održati </a:t>
            </a:r>
            <a:r>
              <a:rPr lang="hr-HR" sz="1800" b="1" dirty="0" smtClean="0">
                <a:solidFill>
                  <a:srgbClr val="336699"/>
                </a:solidFill>
                <a:latin typeface="Garamond" pitchFamily="18" charset="0"/>
              </a:rPr>
              <a:t>8 tribina u 2020. god. </a:t>
            </a:r>
            <a:r>
              <a:rPr lang="hr-HR" sz="1800" dirty="0" smtClean="0">
                <a:solidFill>
                  <a:srgbClr val="336699"/>
                </a:solidFill>
                <a:latin typeface="Garamond" pitchFamily="18" charset="0"/>
              </a:rPr>
              <a:t>koje su već navedene na web stranici AMZH</a:t>
            </a:r>
          </a:p>
          <a:p>
            <a:pPr eaLnBrk="1" hangingPunct="1">
              <a:lnSpc>
                <a:spcPct val="120000"/>
              </a:lnSpc>
              <a:defRPr/>
            </a:pPr>
            <a:r>
              <a:rPr lang="hr-HR" sz="1800" dirty="0" smtClean="0">
                <a:solidFill>
                  <a:srgbClr val="336699"/>
                </a:solidFill>
                <a:latin typeface="Garamond" pitchFamily="18" charset="0"/>
              </a:rPr>
              <a:t>Uspješno održati </a:t>
            </a:r>
            <a:r>
              <a:rPr lang="hr-HR" sz="1800" b="1" dirty="0" smtClean="0">
                <a:solidFill>
                  <a:srgbClr val="336699"/>
                </a:solidFill>
                <a:latin typeface="Garamond" pitchFamily="18" charset="0"/>
              </a:rPr>
              <a:t>Sjednicu </a:t>
            </a:r>
            <a:r>
              <a:rPr lang="hr-HR" sz="1800" b="1" dirty="0" err="1" smtClean="0">
                <a:solidFill>
                  <a:srgbClr val="336699"/>
                </a:solidFill>
                <a:latin typeface="Garamond" pitchFamily="18" charset="0"/>
              </a:rPr>
              <a:t>FEAM</a:t>
            </a:r>
            <a:r>
              <a:rPr lang="hr-HR" sz="1800" b="1" dirty="0" smtClean="0">
                <a:solidFill>
                  <a:srgbClr val="336699"/>
                </a:solidFill>
                <a:latin typeface="Garamond" pitchFamily="18" charset="0"/>
              </a:rPr>
              <a:t> </a:t>
            </a:r>
            <a:r>
              <a:rPr lang="hr-HR" sz="1800" b="1" dirty="0" err="1" smtClean="0">
                <a:solidFill>
                  <a:srgbClr val="336699"/>
                </a:solidFill>
                <a:latin typeface="Garamond" pitchFamily="18" charset="0"/>
              </a:rPr>
              <a:t>Council</a:t>
            </a:r>
            <a:r>
              <a:rPr lang="hr-HR" sz="1800" b="1" dirty="0" smtClean="0">
                <a:solidFill>
                  <a:srgbClr val="336699"/>
                </a:solidFill>
                <a:latin typeface="Garamond" pitchFamily="18" charset="0"/>
              </a:rPr>
              <a:t>  </a:t>
            </a:r>
            <a:r>
              <a:rPr lang="hr-HR" sz="1800" dirty="0" smtClean="0">
                <a:solidFill>
                  <a:srgbClr val="336699"/>
                </a:solidFill>
                <a:latin typeface="Garamond" pitchFamily="18" charset="0"/>
              </a:rPr>
              <a:t>i </a:t>
            </a:r>
            <a:r>
              <a:rPr lang="hr-HR" sz="1800" b="1" dirty="0" smtClean="0">
                <a:solidFill>
                  <a:srgbClr val="336699"/>
                </a:solidFill>
                <a:latin typeface="Garamond" pitchFamily="18" charset="0"/>
              </a:rPr>
              <a:t>Simpozij o preventivnoj medicini</a:t>
            </a:r>
            <a:r>
              <a:rPr lang="hr-HR" sz="1800" dirty="0" smtClean="0">
                <a:solidFill>
                  <a:srgbClr val="336699"/>
                </a:solidFill>
                <a:latin typeface="Garamond" pitchFamily="18" charset="0"/>
              </a:rPr>
              <a:t>, </a:t>
            </a:r>
            <a:r>
              <a:rPr lang="hr-HR" sz="1800" b="1" dirty="0" smtClean="0">
                <a:solidFill>
                  <a:srgbClr val="336699"/>
                </a:solidFill>
                <a:latin typeface="Garamond" pitchFamily="18" charset="0"/>
              </a:rPr>
              <a:t>26/27 ožujka 2020. god.,</a:t>
            </a:r>
            <a:r>
              <a:rPr lang="hr-HR" sz="1800" dirty="0" smtClean="0">
                <a:solidFill>
                  <a:srgbClr val="336699"/>
                </a:solidFill>
                <a:latin typeface="Garamond" pitchFamily="18" charset="0"/>
              </a:rPr>
              <a:t> u  HAZU, Zagreb</a:t>
            </a:r>
          </a:p>
          <a:p>
            <a:pPr eaLnBrk="1" hangingPunct="1">
              <a:lnSpc>
                <a:spcPct val="120000"/>
              </a:lnSpc>
              <a:defRPr/>
            </a:pPr>
            <a:r>
              <a:rPr lang="hr-HR" sz="1800" dirty="0" smtClean="0">
                <a:solidFill>
                  <a:srgbClr val="336699"/>
                </a:solidFill>
                <a:latin typeface="Garamond" pitchFamily="18" charset="0"/>
              </a:rPr>
              <a:t>Održati </a:t>
            </a:r>
            <a:r>
              <a:rPr lang="hr-HR" sz="1800" b="1" dirty="0" smtClean="0">
                <a:solidFill>
                  <a:srgbClr val="336699"/>
                </a:solidFill>
                <a:latin typeface="Garamond" pitchFamily="18" charset="0"/>
              </a:rPr>
              <a:t>Izbornu skupštinu </a:t>
            </a:r>
            <a:r>
              <a:rPr lang="hr-HR" sz="1800" dirty="0" smtClean="0">
                <a:solidFill>
                  <a:srgbClr val="336699"/>
                </a:solidFill>
                <a:latin typeface="Garamond" pitchFamily="18" charset="0"/>
              </a:rPr>
              <a:t>za izbor tijela Akademije medicinskih znanosti Hrvatske</a:t>
            </a:r>
          </a:p>
          <a:p>
            <a:pPr eaLnBrk="1" hangingPunct="1">
              <a:lnSpc>
                <a:spcPct val="120000"/>
              </a:lnSpc>
              <a:defRPr/>
            </a:pPr>
            <a:r>
              <a:rPr lang="hr-HR" sz="1800" dirty="0" smtClean="0">
                <a:solidFill>
                  <a:srgbClr val="336699"/>
                </a:solidFill>
                <a:latin typeface="Garamond" pitchFamily="18" charset="0"/>
              </a:rPr>
              <a:t>Raspisati </a:t>
            </a:r>
            <a:r>
              <a:rPr lang="hr-HR" sz="1800" b="1" dirty="0" smtClean="0">
                <a:solidFill>
                  <a:srgbClr val="336699"/>
                </a:solidFill>
                <a:latin typeface="Garamond" pitchFamily="18" charset="0"/>
              </a:rPr>
              <a:t>Natječaj za dodjelu znanstvenih nagrada AMZH </a:t>
            </a:r>
            <a:r>
              <a:rPr lang="hr-HR" sz="1800" dirty="0" smtClean="0">
                <a:solidFill>
                  <a:srgbClr val="336699"/>
                </a:solidFill>
                <a:latin typeface="Garamond" pitchFamily="18" charset="0"/>
              </a:rPr>
              <a:t>–  „B. Nakić” i „A. Šercer” </a:t>
            </a:r>
            <a:r>
              <a:rPr lang="hr-HR" sz="1800" dirty="0">
                <a:solidFill>
                  <a:srgbClr val="336699"/>
                </a:solidFill>
                <a:latin typeface="Garamond" pitchFamily="18" charset="0"/>
              </a:rPr>
              <a:t> </a:t>
            </a:r>
            <a:endParaRPr lang="hr-HR" sz="1800" dirty="0" smtClean="0">
              <a:solidFill>
                <a:srgbClr val="336699"/>
              </a:solidFill>
              <a:latin typeface="Garamond" pitchFamily="18" charset="0"/>
            </a:endParaRPr>
          </a:p>
          <a:p>
            <a:pPr eaLnBrk="1" hangingPunct="1">
              <a:lnSpc>
                <a:spcPct val="120000"/>
              </a:lnSpc>
              <a:defRPr/>
            </a:pPr>
            <a:r>
              <a:rPr lang="hr-HR" sz="1800" dirty="0" smtClean="0">
                <a:solidFill>
                  <a:srgbClr val="336699"/>
                </a:solidFill>
                <a:latin typeface="Garamond" pitchFamily="18" charset="0"/>
              </a:rPr>
              <a:t>Izbor Laureata za 2019. godinu.</a:t>
            </a:r>
          </a:p>
          <a:p>
            <a:pPr eaLnBrk="1" hangingPunct="1">
              <a:lnSpc>
                <a:spcPct val="120000"/>
              </a:lnSpc>
              <a:defRPr/>
            </a:pPr>
            <a:r>
              <a:rPr lang="hr-HR" sz="1800" dirty="0" smtClean="0">
                <a:solidFill>
                  <a:srgbClr val="336699"/>
                </a:solidFill>
                <a:latin typeface="Garamond" pitchFamily="18" charset="0"/>
              </a:rPr>
              <a:t>Tisak </a:t>
            </a:r>
            <a:r>
              <a:rPr lang="hr-HR" sz="1800" b="1" dirty="0" smtClean="0">
                <a:solidFill>
                  <a:srgbClr val="336699"/>
                </a:solidFill>
                <a:latin typeface="Garamond" pitchFamily="18" charset="0"/>
              </a:rPr>
              <a:t>Ljetopis 2019</a:t>
            </a:r>
            <a:r>
              <a:rPr lang="hr-HR" sz="1800" dirty="0" smtClean="0">
                <a:solidFill>
                  <a:srgbClr val="336699"/>
                </a:solidFill>
                <a:latin typeface="Garamond" pitchFamily="18" charset="0"/>
              </a:rPr>
              <a:t> i  sažetci Simpozija o preventivnoj medicini u </a:t>
            </a:r>
            <a:r>
              <a:rPr lang="hr-HR" sz="1800" b="1" dirty="0" smtClean="0">
                <a:solidFill>
                  <a:srgbClr val="336699"/>
                </a:solidFill>
                <a:latin typeface="Garamond" pitchFamily="18" charset="0"/>
              </a:rPr>
              <a:t>Acta Medica </a:t>
            </a:r>
            <a:r>
              <a:rPr lang="hr-HR" sz="1800" b="1" dirty="0" err="1" smtClean="0">
                <a:solidFill>
                  <a:srgbClr val="336699"/>
                </a:solidFill>
                <a:latin typeface="Garamond" pitchFamily="18" charset="0"/>
              </a:rPr>
              <a:t>Croatica</a:t>
            </a:r>
            <a:r>
              <a:rPr lang="hr-HR" sz="1800" dirty="0" smtClean="0">
                <a:solidFill>
                  <a:srgbClr val="336699"/>
                </a:solidFill>
                <a:latin typeface="Garamond" pitchFamily="18" charset="0"/>
              </a:rPr>
              <a:t>.</a:t>
            </a:r>
            <a:endParaRPr lang="hr-HR" sz="1800" b="1" dirty="0" smtClean="0">
              <a:solidFill>
                <a:srgbClr val="336699"/>
              </a:solidFill>
              <a:latin typeface="Garamond" pitchFamily="18" charset="0"/>
            </a:endParaRPr>
          </a:p>
          <a:p>
            <a:pPr marL="0" indent="0" eaLnBrk="1" hangingPunct="1">
              <a:lnSpc>
                <a:spcPct val="120000"/>
              </a:lnSpc>
              <a:buNone/>
              <a:defRPr/>
            </a:pPr>
            <a:endParaRPr lang="hr-HR" sz="1800" dirty="0" smtClean="0">
              <a:solidFill>
                <a:srgbClr val="336699"/>
              </a:solidFill>
              <a:latin typeface="Garamond" pitchFamily="18" charset="0"/>
            </a:endParaRPr>
          </a:p>
          <a:p>
            <a:pPr marL="0" indent="0" eaLnBrk="1" hangingPunct="1">
              <a:lnSpc>
                <a:spcPct val="120000"/>
              </a:lnSpc>
              <a:buNone/>
              <a:defRPr/>
            </a:pPr>
            <a:endParaRPr lang="hr-HR" sz="1800" dirty="0">
              <a:solidFill>
                <a:schemeClr val="accent1">
                  <a:lumMod val="75000"/>
                </a:schemeClr>
              </a:solidFill>
              <a:latin typeface="Garamond" pitchFamily="18" charset="0"/>
            </a:endParaRPr>
          </a:p>
          <a:p>
            <a:pPr marL="109728" indent="0">
              <a:lnSpc>
                <a:spcPct val="120000"/>
              </a:lnSpc>
              <a:buNone/>
            </a:pPr>
            <a:endParaRPr lang="hr-HR" sz="1800" dirty="0" smtClean="0">
              <a:solidFill>
                <a:schemeClr val="bg2">
                  <a:lumMod val="25000"/>
                </a:schemeClr>
              </a:solidFill>
              <a:latin typeface="Garamond" pitchFamily="18" charset="0"/>
            </a:endParaRPr>
          </a:p>
          <a:p>
            <a:pPr>
              <a:lnSpc>
                <a:spcPct val="120000"/>
              </a:lnSpc>
            </a:pPr>
            <a:endParaRPr lang="hr-HR" sz="1800" dirty="0" smtClean="0">
              <a:solidFill>
                <a:schemeClr val="bg2">
                  <a:lumMod val="25000"/>
                </a:schemeClr>
              </a:solidFill>
              <a:latin typeface="Garamond" pitchFamily="18" charset="0"/>
            </a:endParaRPr>
          </a:p>
          <a:p>
            <a:pPr marL="109728" indent="0">
              <a:lnSpc>
                <a:spcPct val="120000"/>
              </a:lnSpc>
              <a:buNone/>
            </a:pPr>
            <a:r>
              <a:rPr lang="hr-HR" sz="1800" dirty="0">
                <a:solidFill>
                  <a:schemeClr val="bg2">
                    <a:lumMod val="25000"/>
                  </a:schemeClr>
                </a:solidFill>
                <a:latin typeface="Garamond" pitchFamily="18" charset="0"/>
              </a:rPr>
              <a:t> </a:t>
            </a:r>
          </a:p>
          <a:p>
            <a:pPr eaLnBrk="1" hangingPunct="1">
              <a:lnSpc>
                <a:spcPct val="120000"/>
              </a:lnSpc>
              <a:defRPr/>
            </a:pPr>
            <a:endParaRPr lang="hr-HR" sz="1800" dirty="0" smtClean="0">
              <a:solidFill>
                <a:schemeClr val="accent1">
                  <a:lumMod val="50000"/>
                </a:schemeClr>
              </a:solidFill>
              <a:latin typeface="Garamond" pitchFamily="18" charset="0"/>
            </a:endParaRPr>
          </a:p>
          <a:p>
            <a:pPr marL="0" indent="0" eaLnBrk="1" hangingPunct="1">
              <a:lnSpc>
                <a:spcPct val="120000"/>
              </a:lnSpc>
              <a:buNone/>
              <a:defRPr/>
            </a:pPr>
            <a:endParaRPr lang="hr-HR" sz="1800" b="1" dirty="0" smtClean="0">
              <a:solidFill>
                <a:schemeClr val="accent1">
                  <a:lumMod val="50000"/>
                </a:schemeClr>
              </a:solidFill>
              <a:latin typeface="Garamond" pitchFamily="18" charset="0"/>
            </a:endParaRPr>
          </a:p>
          <a:p>
            <a:pPr eaLnBrk="1" hangingPunct="1">
              <a:lnSpc>
                <a:spcPct val="120000"/>
              </a:lnSpc>
              <a:defRPr/>
            </a:pPr>
            <a:endParaRPr lang="hr-HR" sz="1800" b="1" dirty="0" smtClean="0">
              <a:solidFill>
                <a:schemeClr val="accent2">
                  <a:lumMod val="75000"/>
                </a:schemeClr>
              </a:solidFill>
              <a:latin typeface="Garamond" pitchFamily="18" charset="0"/>
            </a:endParaRPr>
          </a:p>
          <a:p>
            <a:pPr eaLnBrk="1" hangingPunct="1">
              <a:lnSpc>
                <a:spcPct val="120000"/>
              </a:lnSpc>
              <a:defRPr/>
            </a:pPr>
            <a:endParaRPr lang="hr-HR" sz="1800" b="1" dirty="0" smtClean="0">
              <a:latin typeface="Garamond" pitchFamily="18" charset="0"/>
            </a:endParaRPr>
          </a:p>
          <a:p>
            <a:pPr eaLnBrk="1" hangingPunct="1">
              <a:lnSpc>
                <a:spcPct val="120000"/>
              </a:lnSpc>
              <a:buFont typeface="Wingdings" pitchFamily="2" charset="2"/>
              <a:buNone/>
              <a:defRPr/>
            </a:pPr>
            <a:endParaRPr lang="hr-HR" sz="1800" dirty="0" smtClean="0">
              <a:solidFill>
                <a:srgbClr val="FFFF99"/>
              </a:solidFill>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4294967295"/>
          </p:nvPr>
        </p:nvSpPr>
        <p:spPr>
          <a:xfrm>
            <a:off x="0" y="1527175"/>
            <a:ext cx="8504238" cy="4572000"/>
          </a:xfrm>
        </p:spPr>
        <p:txBody>
          <a:bodyPr>
            <a:normAutofit/>
          </a:bodyPr>
          <a:lstStyle/>
          <a:p>
            <a:pPr marL="109728" indent="0">
              <a:buNone/>
            </a:pPr>
            <a:endParaRPr lang="hr-HR" dirty="0" smtClean="0"/>
          </a:p>
          <a:p>
            <a:pPr marL="109728" indent="0">
              <a:buNone/>
            </a:pPr>
            <a:endParaRPr lang="hr-HR" dirty="0"/>
          </a:p>
          <a:p>
            <a:pPr marL="109728" indent="0" algn="ctr">
              <a:buNone/>
            </a:pPr>
            <a:endParaRPr lang="hr-HR" b="1" dirty="0">
              <a:solidFill>
                <a:schemeClr val="bg2">
                  <a:lumMod val="25000"/>
                </a:schemeClr>
              </a:solidFill>
              <a:effectLst>
                <a:outerShdw blurRad="38100" dist="38100" dir="2700000" algn="tl">
                  <a:srgbClr val="000000">
                    <a:alpha val="43137"/>
                  </a:srgbClr>
                </a:outerShdw>
              </a:effectLst>
              <a:latin typeface="Garamond"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649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utnik 4"/>
          <p:cNvSpPr/>
          <p:nvPr/>
        </p:nvSpPr>
        <p:spPr>
          <a:xfrm>
            <a:off x="-468560" y="139527"/>
            <a:ext cx="5040560" cy="6671057"/>
          </a:xfrm>
          <a:prstGeom prst="rect">
            <a:avLst/>
          </a:prstGeom>
        </p:spPr>
        <p:txBody>
          <a:bodyPr wrap="square">
            <a:spAutoFit/>
          </a:bodyPr>
          <a:lstStyle/>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Blagoslovljen  </a:t>
            </a:r>
            <a:r>
              <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Božić                                     i                                   </a:t>
            </a: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uspješnu  </a:t>
            </a:r>
            <a:endPar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r>
              <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Novu </a:t>
            </a: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2020. godinu</a:t>
            </a:r>
          </a:p>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endPar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                                     </a:t>
            </a: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svima </a:t>
            </a: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 želi</a:t>
            </a:r>
            <a:endPar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pPr>
            <a:endPar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Predsjedništvo </a:t>
            </a:r>
            <a:r>
              <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AMZH</a:t>
            </a: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i</a:t>
            </a:r>
            <a:endParaRPr lang="hr-HR" sz="2500" b="1" spc="300" dirty="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endParaRPr>
          </a:p>
          <a:p>
            <a:pPr algn="ctr">
              <a:lnSpc>
                <a:spcPct val="90000"/>
              </a:lnSpc>
              <a:buClr>
                <a:srgbClr val="007399"/>
              </a:buClr>
              <a:buSzPct val="100000"/>
              <a:buFont typeface="Wingdings" pitchFamily="2" charset="2"/>
              <a:buNone/>
            </a:pPr>
            <a:r>
              <a:rPr lang="hr-HR" sz="2500" b="1" spc="300" dirty="0" smtClean="0">
                <a:solidFill>
                  <a:srgbClr val="336699"/>
                </a:solidFill>
                <a:effectLst>
                  <a:outerShdw blurRad="38100" dist="38100" dir="2700000" algn="tl">
                    <a:srgbClr val="000000">
                      <a:alpha val="43137"/>
                    </a:srgbClr>
                  </a:outerShdw>
                </a:effectLst>
                <a:latin typeface="Arabic Typesetting" pitchFamily="66" charset="-78"/>
                <a:ea typeface="Arial Unicode MS" pitchFamily="34" charset="-128"/>
                <a:cs typeface="Arabic Typesetting" pitchFamily="66" charset="-78"/>
              </a:rPr>
              <a:t>    Prof.dr.sc. Jasna Lipozenčić</a:t>
            </a:r>
          </a:p>
        </p:txBody>
      </p:sp>
    </p:spTree>
    <p:extLst>
      <p:ext uri="{BB962C8B-B14F-4D97-AF65-F5344CB8AC3E}">
        <p14:creationId xmlns:p14="http://schemas.microsoft.com/office/powerpoint/2010/main" val="3696385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332656"/>
            <a:ext cx="9144000" cy="1223963"/>
          </a:xfrm>
        </p:spPr>
        <p:txBody>
          <a:bodyPr/>
          <a:lstStyle/>
          <a:p>
            <a:pPr eaLnBrk="1" hangingPunct="1">
              <a:defRPr/>
            </a:pPr>
            <a:r>
              <a:rPr lang="hr-HR" sz="1600" b="1" dirty="0" smtClean="0">
                <a:latin typeface="Times New Roman" pitchFamily="18" charset="0"/>
              </a:rPr>
              <a:t/>
            </a:r>
            <a:br>
              <a:rPr lang="hr-HR" sz="1600" b="1" dirty="0" smtClean="0">
                <a:latin typeface="Times New Roman" pitchFamily="18" charset="0"/>
              </a:rPr>
            </a:br>
            <a:r>
              <a:rPr lang="hr-HR" sz="1600" i="1" dirty="0" smtClean="0">
                <a:latin typeface="Times New Roman" pitchFamily="18" charset="0"/>
              </a:rPr>
              <a:t/>
            </a:r>
            <a:br>
              <a:rPr lang="hr-HR" sz="1600" i="1" dirty="0" smtClean="0">
                <a:latin typeface="Times New Roman" pitchFamily="18" charset="0"/>
              </a:rPr>
            </a:br>
            <a:endParaRPr lang="hr-HR" sz="1600" i="1" dirty="0" smtClean="0">
              <a:latin typeface="Times New Roman" pitchFamily="18" charset="0"/>
            </a:endParaRPr>
          </a:p>
        </p:txBody>
      </p:sp>
      <p:sp>
        <p:nvSpPr>
          <p:cNvPr id="3076" name="Text Box 5"/>
          <p:cNvSpPr txBox="1">
            <a:spLocks noChangeArrowheads="1"/>
          </p:cNvSpPr>
          <p:nvPr/>
        </p:nvSpPr>
        <p:spPr bwMode="auto">
          <a:xfrm>
            <a:off x="468311" y="764704"/>
            <a:ext cx="8207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800" b="1" dirty="0">
                <a:solidFill>
                  <a:schemeClr val="accent2">
                    <a:lumMod val="75000"/>
                  </a:schemeClr>
                </a:solidFill>
                <a:latin typeface="Garamond" pitchFamily="18" charset="0"/>
              </a:rPr>
              <a:t>Spomen na preminule članove  AMZH</a:t>
            </a:r>
            <a:endParaRPr lang="sr-Latn-RS" sz="2800" dirty="0">
              <a:latin typeface="Times New Roman" pitchFamily="18" charset="0"/>
            </a:endParaRPr>
          </a:p>
        </p:txBody>
      </p:sp>
      <p:sp>
        <p:nvSpPr>
          <p:cNvPr id="3077" name="Text Box 6"/>
          <p:cNvSpPr txBox="1">
            <a:spLocks noChangeArrowheads="1"/>
          </p:cNvSpPr>
          <p:nvPr/>
        </p:nvSpPr>
        <p:spPr bwMode="auto">
          <a:xfrm>
            <a:off x="6227763" y="4292600"/>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sr-Latn-RS"/>
          </a:p>
        </p:txBody>
      </p:sp>
      <p:graphicFrame>
        <p:nvGraphicFramePr>
          <p:cNvPr id="7" name="Rezervirano mjesto tablice 2"/>
          <p:cNvGraphicFramePr>
            <a:graphicFrameLocks/>
          </p:cNvGraphicFramePr>
          <p:nvPr>
            <p:extLst>
              <p:ext uri="{D42A27DB-BD31-4B8C-83A1-F6EECF244321}">
                <p14:modId xmlns:p14="http://schemas.microsoft.com/office/powerpoint/2010/main" val="1659352169"/>
              </p:ext>
            </p:extLst>
          </p:nvPr>
        </p:nvGraphicFramePr>
        <p:xfrm>
          <a:off x="1043608" y="2492399"/>
          <a:ext cx="7380823" cy="3126880"/>
        </p:xfrm>
        <a:graphic>
          <a:graphicData uri="http://schemas.openxmlformats.org/drawingml/2006/table">
            <a:tbl>
              <a:tblPr>
                <a:tableStyleId>{5C22544A-7EE6-4342-B048-85BDC9FD1C3A}</a:tableStyleId>
              </a:tblPr>
              <a:tblGrid>
                <a:gridCol w="3384376"/>
                <a:gridCol w="1368152"/>
                <a:gridCol w="2583845"/>
                <a:gridCol w="44450"/>
              </a:tblGrid>
              <a:tr h="473521">
                <a:tc>
                  <a:txBody>
                    <a:bodyPr/>
                    <a:lstStyle/>
                    <a:p>
                      <a:pPr algn="l" fontAlgn="b"/>
                      <a:r>
                        <a:rPr lang="hr-HR" sz="1400" b="0" i="0" u="none" strike="noStrike" dirty="0">
                          <a:effectLst/>
                          <a:latin typeface="Garamond" pitchFamily="18" charset="0"/>
                        </a:rPr>
                        <a:t>Prof</a:t>
                      </a:r>
                      <a:r>
                        <a:rPr lang="hr-HR" sz="1400" b="0" i="0" u="none" strike="noStrike" dirty="0" smtClean="0">
                          <a:effectLst/>
                          <a:latin typeface="Garamond" pitchFamily="18" charset="0"/>
                        </a:rPr>
                        <a:t>. dr .sc</a:t>
                      </a:r>
                      <a:r>
                        <a:rPr lang="hr-HR" sz="1400" b="0" i="0" u="none" strike="noStrike" dirty="0">
                          <a:effectLst/>
                          <a:latin typeface="Garamond" pitchFamily="18" charset="0"/>
                        </a:rPr>
                        <a:t>. Stracimir Gošović</a:t>
                      </a:r>
                    </a:p>
                  </a:txBody>
                  <a:tcPr marL="9525" marR="9525" marT="9525" marB="0" anchor="ctr"/>
                </a:tc>
                <a:tc>
                  <a:txBody>
                    <a:bodyPr/>
                    <a:lstStyle/>
                    <a:p>
                      <a:pPr algn="l" fontAlgn="b"/>
                      <a:r>
                        <a:rPr lang="hr-HR" sz="1400" b="0" i="0" u="none" strike="noStrike" dirty="0">
                          <a:effectLst/>
                          <a:latin typeface="Garamond" pitchFamily="18" charset="0"/>
                        </a:rPr>
                        <a:t>16.12.2018.</a:t>
                      </a:r>
                    </a:p>
                  </a:txBody>
                  <a:tcPr marL="9525" marR="9525" marT="9525" marB="0" anchor="ctr"/>
                </a:tc>
                <a:tc>
                  <a:txBody>
                    <a:bodyPr/>
                    <a:lstStyle/>
                    <a:p>
                      <a:pPr algn="l" fontAlgn="b"/>
                      <a:r>
                        <a:rPr lang="hr-HR" sz="1400" b="0" i="0" u="none" strike="noStrike" dirty="0" smtClean="0">
                          <a:effectLst/>
                          <a:latin typeface="Garamond" pitchFamily="18" charset="0"/>
                        </a:rPr>
                        <a:t>redoviti član </a:t>
                      </a:r>
                      <a:r>
                        <a:rPr lang="hr-HR" sz="1400" b="0" i="0" u="none" strike="noStrike" dirty="0" err="1" smtClean="0">
                          <a:effectLst/>
                          <a:latin typeface="Garamond" pitchFamily="18" charset="0"/>
                        </a:rPr>
                        <a:t>KJZ</a:t>
                      </a:r>
                      <a:endParaRPr lang="hr-HR" sz="1400" b="0" i="0" u="none" strike="noStrike" dirty="0">
                        <a:effectLst/>
                        <a:latin typeface="Garamond" pitchFamily="18" charset="0"/>
                      </a:endParaRPr>
                    </a:p>
                  </a:txBody>
                  <a:tcPr marL="9525" marR="9525" marT="9525" marB="0" anchor="ctr"/>
                </a:tc>
                <a:tc>
                  <a:txBody>
                    <a:bodyPr/>
                    <a:lstStyle/>
                    <a:p>
                      <a:pPr algn="l" fontAlgn="b"/>
                      <a:endParaRPr lang="hr-HR" sz="1000" b="0" i="0" u="none" strike="noStrike" dirty="0">
                        <a:effectLst/>
                        <a:latin typeface="Garamond" pitchFamily="18" charset="0"/>
                      </a:endParaRPr>
                    </a:p>
                  </a:txBody>
                  <a:tcPr marL="9525" marR="9525" marT="9525" marB="0" anchor="b"/>
                </a:tc>
              </a:tr>
              <a:tr h="473521">
                <a:tc>
                  <a:txBody>
                    <a:bodyPr/>
                    <a:lstStyle/>
                    <a:p>
                      <a:pPr algn="l" fontAlgn="b"/>
                      <a:r>
                        <a:rPr lang="hr-HR" sz="1400" b="0" i="0" u="none" strike="noStrike" dirty="0">
                          <a:effectLst/>
                          <a:latin typeface="Garamond" pitchFamily="18" charset="0"/>
                        </a:rPr>
                        <a:t>Prof</a:t>
                      </a:r>
                      <a:r>
                        <a:rPr lang="hr-HR" sz="1400" b="0" i="0" u="none" strike="noStrike" dirty="0" smtClean="0">
                          <a:effectLst/>
                          <a:latin typeface="Garamond" pitchFamily="18" charset="0"/>
                        </a:rPr>
                        <a:t>. dr. sc</a:t>
                      </a:r>
                      <a:r>
                        <a:rPr lang="hr-HR" sz="1400" b="0" i="0" u="none" strike="noStrike" dirty="0">
                          <a:effectLst/>
                          <a:latin typeface="Garamond" pitchFamily="18" charset="0"/>
                        </a:rPr>
                        <a:t>. Milan Bulić</a:t>
                      </a:r>
                    </a:p>
                  </a:txBody>
                  <a:tcPr marL="9525" marR="9525" marT="9525" marB="0" anchor="ctr"/>
                </a:tc>
                <a:tc>
                  <a:txBody>
                    <a:bodyPr/>
                    <a:lstStyle/>
                    <a:p>
                      <a:pPr algn="l" fontAlgn="b"/>
                      <a:r>
                        <a:rPr lang="hr-HR" sz="1400" b="0" i="0" u="none" strike="noStrike" dirty="0" smtClean="0">
                          <a:effectLst/>
                          <a:latin typeface="Garamond" pitchFamily="18" charset="0"/>
                        </a:rPr>
                        <a:t>19.12.2018.</a:t>
                      </a:r>
                      <a:endParaRPr lang="hr-HR" sz="1400" b="0" i="0" u="none" strike="noStrike" dirty="0">
                        <a:effectLst/>
                        <a:latin typeface="Garamond" pitchFamily="18" charset="0"/>
                      </a:endParaRPr>
                    </a:p>
                  </a:txBody>
                  <a:tcPr marL="9525" marR="9525" marT="9525" marB="0" anchor="ctr"/>
                </a:tc>
                <a:tc>
                  <a:txBody>
                    <a:bodyPr/>
                    <a:lstStyle/>
                    <a:p>
                      <a:pPr algn="l" fontAlgn="b"/>
                      <a:r>
                        <a:rPr lang="hr-HR" sz="1400" b="0" i="0" u="none" strike="noStrike" dirty="0" smtClean="0">
                          <a:effectLst/>
                          <a:latin typeface="Garamond" pitchFamily="18" charset="0"/>
                        </a:rPr>
                        <a:t>redoviti član </a:t>
                      </a:r>
                      <a:r>
                        <a:rPr lang="hr-HR" sz="1400" b="0" i="0" u="none" strike="noStrike" dirty="0" err="1" smtClean="0">
                          <a:effectLst/>
                          <a:latin typeface="Garamond" pitchFamily="18" charset="0"/>
                        </a:rPr>
                        <a:t>KKZ</a:t>
                      </a:r>
                      <a:endParaRPr lang="hr-HR" sz="1400" b="0" i="0" u="none" strike="noStrike" dirty="0">
                        <a:effectLst/>
                        <a:latin typeface="Garamond" pitchFamily="18" charset="0"/>
                      </a:endParaRPr>
                    </a:p>
                  </a:txBody>
                  <a:tcPr marL="9525" marR="9525" marT="9525" marB="0" anchor="ctr"/>
                </a:tc>
                <a:tc>
                  <a:txBody>
                    <a:bodyPr/>
                    <a:lstStyle/>
                    <a:p>
                      <a:pPr algn="l" fontAlgn="b"/>
                      <a:endParaRPr lang="hr-HR" sz="1000" b="0" i="0" u="none" strike="noStrike" dirty="0">
                        <a:effectLst/>
                        <a:latin typeface="Garamond" pitchFamily="18" charset="0"/>
                      </a:endParaRPr>
                    </a:p>
                  </a:txBody>
                  <a:tcPr marL="9525" marR="9525" marT="9525" marB="0" anchor="b"/>
                </a:tc>
              </a:tr>
              <a:tr h="473521">
                <a:tc>
                  <a:txBody>
                    <a:bodyPr/>
                    <a:lstStyle/>
                    <a:p>
                      <a:pPr algn="l" fontAlgn="b"/>
                      <a:r>
                        <a:rPr lang="hr-HR" sz="1400" b="0" i="0" u="none" strike="noStrike" dirty="0">
                          <a:effectLst/>
                          <a:latin typeface="Garamond" pitchFamily="18" charset="0"/>
                        </a:rPr>
                        <a:t>Prof. dr. sc. Janko Hančević</a:t>
                      </a:r>
                    </a:p>
                  </a:txBody>
                  <a:tcPr marL="9525" marR="9525" marT="9525" marB="0" anchor="ctr"/>
                </a:tc>
                <a:tc>
                  <a:txBody>
                    <a:bodyPr/>
                    <a:lstStyle/>
                    <a:p>
                      <a:pPr algn="l" fontAlgn="b"/>
                      <a:r>
                        <a:rPr lang="hr-HR" sz="1400" b="0" i="0" u="none" strike="noStrike" dirty="0">
                          <a:effectLst/>
                          <a:latin typeface="Garamond" pitchFamily="18" charset="0"/>
                        </a:rPr>
                        <a:t>19.01.2019.</a:t>
                      </a:r>
                    </a:p>
                  </a:txBody>
                  <a:tcPr marL="9525" marR="9525" marT="9525" marB="0" anchor="ctr"/>
                </a:tc>
                <a:tc>
                  <a:txBody>
                    <a:bodyPr/>
                    <a:lstStyle/>
                    <a:p>
                      <a:pPr algn="l" fontAlgn="b"/>
                      <a:r>
                        <a:rPr lang="hr-HR" sz="1400" b="0" i="0" u="none" strike="noStrike" dirty="0" smtClean="0">
                          <a:effectLst/>
                          <a:latin typeface="Garamond" pitchFamily="18" charset="0"/>
                        </a:rPr>
                        <a:t>redoviti član </a:t>
                      </a:r>
                      <a:r>
                        <a:rPr lang="hr-HR" sz="1400" b="0" i="0" u="none" strike="noStrike" dirty="0" err="1" smtClean="0">
                          <a:effectLst/>
                          <a:latin typeface="Garamond" pitchFamily="18" charset="0"/>
                        </a:rPr>
                        <a:t>KKZ</a:t>
                      </a:r>
                      <a:endParaRPr lang="hr-HR" sz="1400" b="0" i="0" u="none" strike="noStrike" dirty="0">
                        <a:effectLst/>
                        <a:latin typeface="Garamond" pitchFamily="18" charset="0"/>
                      </a:endParaRPr>
                    </a:p>
                  </a:txBody>
                  <a:tcPr marL="9525" marR="9525" marT="9525" marB="0" anchor="ctr"/>
                </a:tc>
                <a:tc>
                  <a:txBody>
                    <a:bodyPr/>
                    <a:lstStyle/>
                    <a:p>
                      <a:pPr algn="l" fontAlgn="b"/>
                      <a:endParaRPr lang="hr-HR" sz="1000" b="0" i="0" u="none" strike="noStrike">
                        <a:effectLst/>
                        <a:latin typeface="Garamond" pitchFamily="18" charset="0"/>
                      </a:endParaRPr>
                    </a:p>
                  </a:txBody>
                  <a:tcPr marL="9525" marR="9525" marT="9525" marB="0" anchor="b"/>
                </a:tc>
              </a:tr>
              <a:tr h="473521">
                <a:tc>
                  <a:txBody>
                    <a:bodyPr/>
                    <a:lstStyle/>
                    <a:p>
                      <a:pPr algn="l" fontAlgn="b"/>
                      <a:r>
                        <a:rPr lang="hr-HR" sz="1400" b="0" i="0" u="none" strike="noStrike" dirty="0">
                          <a:effectLst/>
                          <a:latin typeface="Garamond" pitchFamily="18" charset="0"/>
                        </a:rPr>
                        <a:t> Prof.dr.sc. Vlado Jukić</a:t>
                      </a:r>
                    </a:p>
                  </a:txBody>
                  <a:tcPr marL="9525" marR="9525" marT="9525" marB="0" anchor="ctr"/>
                </a:tc>
                <a:tc>
                  <a:txBody>
                    <a:bodyPr/>
                    <a:lstStyle/>
                    <a:p>
                      <a:pPr algn="l" fontAlgn="b"/>
                      <a:r>
                        <a:rPr lang="hr-HR" sz="1400" b="0" i="0" u="none" strike="noStrike" dirty="0">
                          <a:effectLst/>
                          <a:latin typeface="Garamond" pitchFamily="18" charset="0"/>
                        </a:rPr>
                        <a:t>03.03.2019.</a:t>
                      </a:r>
                    </a:p>
                  </a:txBody>
                  <a:tcPr marL="9525" marR="9525" marT="9525" marB="0" anchor="ctr"/>
                </a:tc>
                <a:tc>
                  <a:txBody>
                    <a:bodyPr/>
                    <a:lstStyle/>
                    <a:p>
                      <a:pPr algn="l" fontAlgn="b"/>
                      <a:r>
                        <a:rPr lang="hr-HR" sz="1400" b="0" i="0" u="none" strike="noStrike" dirty="0" smtClean="0">
                          <a:effectLst/>
                          <a:latin typeface="Garamond" pitchFamily="18" charset="0"/>
                        </a:rPr>
                        <a:t>redoviti član </a:t>
                      </a:r>
                      <a:r>
                        <a:rPr lang="hr-HR" sz="1400" b="0" i="0" u="none" strike="noStrike" dirty="0" err="1" smtClean="0">
                          <a:effectLst/>
                          <a:latin typeface="Garamond" pitchFamily="18" charset="0"/>
                        </a:rPr>
                        <a:t>KPZ</a:t>
                      </a:r>
                      <a:endParaRPr lang="hr-HR" sz="1400" b="0" i="0" u="none" strike="noStrike" dirty="0">
                        <a:effectLst/>
                        <a:latin typeface="Garamond" pitchFamily="18" charset="0"/>
                      </a:endParaRPr>
                    </a:p>
                  </a:txBody>
                  <a:tcPr marL="9525" marR="9525" marT="9525" marB="0" anchor="ctr"/>
                </a:tc>
                <a:tc>
                  <a:txBody>
                    <a:bodyPr/>
                    <a:lstStyle/>
                    <a:p>
                      <a:pPr algn="l" fontAlgn="b"/>
                      <a:endParaRPr lang="hr-HR" sz="1000" b="0" i="0" u="none" strike="noStrike" dirty="0">
                        <a:effectLst/>
                        <a:latin typeface="Garamond" pitchFamily="18" charset="0"/>
                      </a:endParaRPr>
                    </a:p>
                  </a:txBody>
                  <a:tcPr marL="9525" marR="9525" marT="9525" marB="0" anchor="b"/>
                </a:tc>
              </a:tr>
              <a:tr h="495281">
                <a:tc>
                  <a:txBody>
                    <a:bodyPr/>
                    <a:lstStyle/>
                    <a:p>
                      <a:pPr algn="l" fontAlgn="b"/>
                      <a:r>
                        <a:rPr lang="hr-HR" sz="1400" b="0" i="0" u="none" strike="noStrike" dirty="0">
                          <a:effectLst/>
                          <a:latin typeface="Garamond" pitchFamily="18" charset="0"/>
                        </a:rPr>
                        <a:t>Akademik </a:t>
                      </a:r>
                      <a:r>
                        <a:rPr lang="hr-HR" sz="1400" b="0" i="0" u="none" strike="noStrike" dirty="0" smtClean="0">
                          <a:effectLst/>
                          <a:latin typeface="Garamond" pitchFamily="18" charset="0"/>
                        </a:rPr>
                        <a:t>Ivan </a:t>
                      </a:r>
                      <a:r>
                        <a:rPr lang="hr-HR" sz="1400" b="0" i="0" u="none" strike="noStrike" dirty="0">
                          <a:effectLst/>
                          <a:latin typeface="Garamond" pitchFamily="18" charset="0"/>
                        </a:rPr>
                        <a:t>Prpić</a:t>
                      </a:r>
                    </a:p>
                  </a:txBody>
                  <a:tcPr marL="9525" marR="9525" marT="9525" marB="0" anchor="ctr"/>
                </a:tc>
                <a:tc>
                  <a:txBody>
                    <a:bodyPr/>
                    <a:lstStyle/>
                    <a:p>
                      <a:pPr algn="l" fontAlgn="b"/>
                      <a:r>
                        <a:rPr lang="hr-HR" sz="1400" b="0" i="0" u="none" strike="noStrike" dirty="0">
                          <a:effectLst/>
                          <a:latin typeface="Garamond" pitchFamily="18" charset="0"/>
                        </a:rPr>
                        <a:t>25.06.2019.</a:t>
                      </a:r>
                    </a:p>
                  </a:txBody>
                  <a:tcPr marL="9525" marR="9525" marT="9525" marB="0" anchor="ctr"/>
                </a:tc>
                <a:tc>
                  <a:txBody>
                    <a:bodyPr/>
                    <a:lstStyle/>
                    <a:p>
                      <a:pPr algn="l" fontAlgn="b"/>
                      <a:r>
                        <a:rPr lang="hr-HR" sz="1400" b="0" i="0" u="none" strike="noStrike" dirty="0" smtClean="0">
                          <a:effectLst/>
                          <a:latin typeface="Garamond" pitchFamily="18" charset="0"/>
                        </a:rPr>
                        <a:t>redoviti član </a:t>
                      </a:r>
                      <a:r>
                        <a:rPr lang="hr-HR" sz="1400" b="0" i="0" u="none" strike="noStrike" dirty="0" err="1" smtClean="0">
                          <a:effectLst/>
                          <a:latin typeface="Garamond" pitchFamily="18" charset="0"/>
                        </a:rPr>
                        <a:t>KKZ</a:t>
                      </a:r>
                      <a:r>
                        <a:rPr lang="hr-HR" sz="1400" b="0" i="0" u="none" strike="noStrike" dirty="0" smtClean="0">
                          <a:effectLst/>
                          <a:latin typeface="Garamond" pitchFamily="18" charset="0"/>
                        </a:rPr>
                        <a:t> i član Senata</a:t>
                      </a:r>
                      <a:endParaRPr lang="hr-HR" sz="1400" b="0" i="0" u="none" strike="noStrike" dirty="0">
                        <a:effectLst/>
                        <a:latin typeface="Garamond" pitchFamily="18" charset="0"/>
                      </a:endParaRPr>
                    </a:p>
                  </a:txBody>
                  <a:tcPr marL="9525" marR="9525" marT="9525" marB="0" anchor="ctr"/>
                </a:tc>
                <a:tc>
                  <a:txBody>
                    <a:bodyPr/>
                    <a:lstStyle/>
                    <a:p>
                      <a:pPr algn="l" fontAlgn="b"/>
                      <a:endParaRPr lang="hr-HR" sz="1000" b="0" i="0" u="none" strike="noStrike">
                        <a:effectLst/>
                        <a:latin typeface="Garamond" pitchFamily="18" charset="0"/>
                      </a:endParaRPr>
                    </a:p>
                  </a:txBody>
                  <a:tcPr marL="9525" marR="9525" marT="9525" marB="0" anchor="b"/>
                </a:tc>
              </a:tr>
              <a:tr h="737515">
                <a:tc>
                  <a:txBody>
                    <a:bodyPr/>
                    <a:lstStyle/>
                    <a:p>
                      <a:pPr algn="l" fontAlgn="b"/>
                      <a:r>
                        <a:rPr lang="hr-HR" sz="1400" b="0" i="0" u="none" strike="noStrike" dirty="0">
                          <a:effectLst/>
                          <a:latin typeface="Garamond" pitchFamily="18" charset="0"/>
                        </a:rPr>
                        <a:t>Akademik Marko Šarić</a:t>
                      </a:r>
                    </a:p>
                  </a:txBody>
                  <a:tcPr marL="9525" marR="9525" marT="9525" marB="0" anchor="ctr"/>
                </a:tc>
                <a:tc>
                  <a:txBody>
                    <a:bodyPr/>
                    <a:lstStyle/>
                    <a:p>
                      <a:pPr algn="l" fontAlgn="b"/>
                      <a:r>
                        <a:rPr lang="hr-HR" sz="1400" b="0" i="0" u="none" strike="noStrike" dirty="0">
                          <a:effectLst/>
                          <a:latin typeface="Garamond" pitchFamily="18" charset="0"/>
                        </a:rPr>
                        <a:t>23.07.2019.</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hr-HR" sz="1400" b="0" i="0" u="none" strike="noStrike" dirty="0" smtClean="0">
                          <a:effectLst/>
                          <a:latin typeface="Garamond" pitchFamily="18" charset="0"/>
                        </a:rPr>
                        <a:t> redoviti član </a:t>
                      </a:r>
                      <a:r>
                        <a:rPr lang="hr-HR" sz="1400" b="0" i="0" u="none" strike="noStrike" dirty="0" err="1" smtClean="0">
                          <a:effectLst/>
                          <a:latin typeface="Garamond" pitchFamily="18" charset="0"/>
                        </a:rPr>
                        <a:t>KJZ</a:t>
                      </a:r>
                      <a:r>
                        <a:rPr lang="hr-HR" sz="1400" b="0" i="0" u="none" strike="noStrike" dirty="0" smtClean="0">
                          <a:effectLst/>
                          <a:latin typeface="Garamond" pitchFamily="18" charset="0"/>
                        </a:rPr>
                        <a:t> i član Senata</a:t>
                      </a:r>
                    </a:p>
                    <a:p>
                      <a:pPr algn="l" fontAlgn="b"/>
                      <a:endParaRPr lang="hr-HR" sz="1400" b="0" i="0" u="none" strike="noStrike" dirty="0">
                        <a:effectLst/>
                        <a:latin typeface="Garamond" pitchFamily="18" charset="0"/>
                      </a:endParaRPr>
                    </a:p>
                  </a:txBody>
                  <a:tcPr marL="9525" marR="9525" marT="9525" marB="0" anchor="ctr"/>
                </a:tc>
                <a:tc>
                  <a:txBody>
                    <a:bodyPr/>
                    <a:lstStyle/>
                    <a:p>
                      <a:pPr algn="l" fontAlgn="b"/>
                      <a:endParaRPr lang="hr-HR" sz="1000" b="0" i="0" u="none" strike="noStrike" dirty="0">
                        <a:effectLst/>
                        <a:latin typeface="Garamond" pitchFamily="18" charset="0"/>
                      </a:endParaRPr>
                    </a:p>
                  </a:txBody>
                  <a:tcPr marL="9525" marR="9525" marT="9525" marB="0" anchor="b"/>
                </a:tc>
              </a:tr>
            </a:tbl>
          </a:graphicData>
        </a:graphic>
      </p:graphicFrame>
    </p:spTree>
    <p:extLst>
      <p:ext uri="{BB962C8B-B14F-4D97-AF65-F5344CB8AC3E}">
        <p14:creationId xmlns:p14="http://schemas.microsoft.com/office/powerpoint/2010/main" val="4262140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980728"/>
            <a:ext cx="8584632" cy="288032"/>
          </a:xfrm>
        </p:spPr>
        <p:txBody>
          <a:bodyPr>
            <a:normAutofit fontScale="90000"/>
          </a:bodyPr>
          <a:lstStyle/>
          <a:p>
            <a:r>
              <a:rPr lang="hr-HR" dirty="0" smtClean="0"/>
              <a:t/>
            </a:r>
            <a:br>
              <a:rPr lang="hr-HR" dirty="0" smtClean="0"/>
            </a:br>
            <a:r>
              <a:rPr lang="hr-HR" dirty="0"/>
              <a:t/>
            </a:r>
            <a:br>
              <a:rPr lang="hr-HR" dirty="0"/>
            </a:br>
            <a:r>
              <a:rPr lang="hr-HR" dirty="0" smtClean="0"/>
              <a:t/>
            </a:r>
            <a:br>
              <a:rPr lang="hr-HR" dirty="0" smtClean="0"/>
            </a:br>
            <a:r>
              <a:rPr lang="hr-HR" dirty="0"/>
              <a:t/>
            </a:r>
            <a:br>
              <a:rPr lang="hr-HR" dirty="0"/>
            </a:br>
            <a:r>
              <a:rPr lang="hr-HR" dirty="0" smtClean="0"/>
              <a:t/>
            </a:r>
            <a:br>
              <a:rPr lang="hr-HR" dirty="0" smtClean="0"/>
            </a:br>
            <a:r>
              <a:rPr lang="hr-HR" dirty="0"/>
              <a:t/>
            </a:r>
            <a:br>
              <a:rPr lang="hr-HR" dirty="0"/>
            </a:br>
            <a:r>
              <a:rPr lang="hr-HR" dirty="0" smtClean="0"/>
              <a:t>STRUKTURA ČLANSTVA U AKADEMIJI</a:t>
            </a:r>
            <a:br>
              <a:rPr lang="hr-HR" dirty="0" smtClean="0"/>
            </a:br>
            <a:endParaRPr lang="hr-HR" dirty="0"/>
          </a:p>
        </p:txBody>
      </p:sp>
      <p:sp>
        <p:nvSpPr>
          <p:cNvPr id="3" name="Rezervirano mjesto sadržaja 2"/>
          <p:cNvSpPr>
            <a:spLocks noGrp="1"/>
          </p:cNvSpPr>
          <p:nvPr>
            <p:ph sz="quarter" idx="1"/>
          </p:nvPr>
        </p:nvSpPr>
        <p:spPr>
          <a:xfrm>
            <a:off x="467544" y="1268760"/>
            <a:ext cx="8460432" cy="5142312"/>
          </a:xfrm>
        </p:spPr>
        <p:txBody>
          <a:bodyPr>
            <a:noAutofit/>
          </a:bodyPr>
          <a:lstStyle/>
          <a:p>
            <a:pPr marL="0" indent="0" algn="just">
              <a:buNone/>
            </a:pPr>
            <a:r>
              <a:rPr lang="it-IT" sz="1500" b="1" i="1" dirty="0"/>
              <a:t> </a:t>
            </a:r>
            <a:endParaRPr lang="hr-HR" sz="1500" dirty="0"/>
          </a:p>
          <a:p>
            <a:pPr marL="0" indent="0" algn="just">
              <a:buNone/>
            </a:pPr>
            <a:r>
              <a:rPr lang="pt-BR" sz="1500" b="1" dirty="0" smtClean="0">
                <a:solidFill>
                  <a:schemeClr val="accent3">
                    <a:lumMod val="75000"/>
                  </a:schemeClr>
                </a:solidFill>
                <a:latin typeface="Garamond" pitchFamily="18" charset="0"/>
              </a:rPr>
              <a:t>REDOVITI  ČLANOVI</a:t>
            </a:r>
            <a:r>
              <a:rPr lang="hr-HR" sz="1500" b="1" dirty="0" smtClean="0">
                <a:solidFill>
                  <a:schemeClr val="accent3">
                    <a:lumMod val="75000"/>
                  </a:schemeClr>
                </a:solidFill>
                <a:latin typeface="Garamond" pitchFamily="18" charset="0"/>
              </a:rPr>
              <a:t>				</a:t>
            </a:r>
            <a:r>
              <a:rPr lang="pt-BR" sz="1600" dirty="0" smtClean="0">
                <a:solidFill>
                  <a:schemeClr val="accent3">
                    <a:lumMod val="75000"/>
                  </a:schemeClr>
                </a:solidFill>
                <a:latin typeface="Garamond" pitchFamily="18" charset="0"/>
              </a:rPr>
              <a:t>2</a:t>
            </a:r>
            <a:r>
              <a:rPr lang="hr-HR" sz="1600" dirty="0" smtClean="0">
                <a:solidFill>
                  <a:schemeClr val="accent3">
                    <a:lumMod val="75000"/>
                  </a:schemeClr>
                </a:solidFill>
                <a:latin typeface="Garamond" pitchFamily="18" charset="0"/>
              </a:rPr>
              <a:t>37</a:t>
            </a:r>
            <a:endParaRPr lang="hr-HR" sz="1600" dirty="0">
              <a:solidFill>
                <a:schemeClr val="accent3">
                  <a:lumMod val="75000"/>
                </a:schemeClr>
              </a:solidFill>
              <a:latin typeface="Garamond" pitchFamily="18" charset="0"/>
            </a:endParaRPr>
          </a:p>
          <a:p>
            <a:pPr marL="0" indent="0" algn="just">
              <a:buNone/>
            </a:pPr>
            <a:r>
              <a:rPr lang="pt-BR" sz="1600" b="1" dirty="0" smtClean="0">
                <a:solidFill>
                  <a:schemeClr val="accent3">
                    <a:lumMod val="75000"/>
                  </a:schemeClr>
                </a:solidFill>
                <a:latin typeface="Garamond" pitchFamily="18" charset="0"/>
              </a:rPr>
              <a:t>SENAT</a:t>
            </a:r>
            <a:r>
              <a:rPr lang="hr-HR" sz="1600" b="1" dirty="0" smtClean="0">
                <a:solidFill>
                  <a:schemeClr val="accent3">
                    <a:lumMod val="75000"/>
                  </a:schemeClr>
                </a:solidFill>
                <a:latin typeface="Garamond" pitchFamily="18" charset="0"/>
              </a:rPr>
              <a:t>						 </a:t>
            </a:r>
            <a:r>
              <a:rPr lang="hr-HR" sz="1600" dirty="0" smtClean="0">
                <a:solidFill>
                  <a:schemeClr val="accent3">
                    <a:lumMod val="75000"/>
                  </a:schemeClr>
                </a:solidFill>
                <a:latin typeface="Garamond" pitchFamily="18" charset="0"/>
              </a:rPr>
              <a:t>29</a:t>
            </a:r>
            <a:endParaRPr lang="hr-HR" sz="1600" dirty="0">
              <a:solidFill>
                <a:schemeClr val="accent3">
                  <a:lumMod val="75000"/>
                </a:schemeClr>
              </a:solidFill>
              <a:latin typeface="Garamond" pitchFamily="18" charset="0"/>
            </a:endParaRPr>
          </a:p>
          <a:p>
            <a:pPr marL="0" indent="0" algn="just">
              <a:buNone/>
            </a:pPr>
            <a:r>
              <a:rPr lang="hr-HR" sz="1600" b="1" dirty="0">
                <a:solidFill>
                  <a:schemeClr val="accent3">
                    <a:lumMod val="75000"/>
                  </a:schemeClr>
                </a:solidFill>
                <a:latin typeface="Garamond" pitchFamily="18" charset="0"/>
              </a:rPr>
              <a:t>	</a:t>
            </a:r>
            <a:r>
              <a:rPr lang="hr-HR" sz="1600" b="1" dirty="0" smtClean="0">
                <a:solidFill>
                  <a:schemeClr val="accent3">
                    <a:lumMod val="75000"/>
                  </a:schemeClr>
                </a:solidFill>
                <a:latin typeface="Garamond" pitchFamily="18" charset="0"/>
              </a:rPr>
              <a:t>				</a:t>
            </a:r>
            <a:r>
              <a:rPr lang="pt-BR" sz="1600" b="1" dirty="0" smtClean="0">
                <a:solidFill>
                  <a:schemeClr val="accent3">
                    <a:lumMod val="75000"/>
                  </a:schemeClr>
                </a:solidFill>
                <a:latin typeface="Garamond" pitchFamily="18" charset="0"/>
              </a:rPr>
              <a:t>_____________</a:t>
            </a:r>
            <a:endParaRPr lang="hr-HR" sz="1600" dirty="0">
              <a:solidFill>
                <a:schemeClr val="accent3">
                  <a:lumMod val="75000"/>
                </a:schemeClr>
              </a:solidFill>
              <a:latin typeface="Garamond" pitchFamily="18" charset="0"/>
            </a:endParaRPr>
          </a:p>
          <a:p>
            <a:pPr marL="0" indent="0" algn="just">
              <a:buNone/>
            </a:pPr>
            <a:r>
              <a:rPr lang="pt-BR" sz="1600" b="1" dirty="0">
                <a:solidFill>
                  <a:schemeClr val="accent3">
                    <a:lumMod val="75000"/>
                  </a:schemeClr>
                </a:solidFill>
                <a:latin typeface="Garamond" pitchFamily="18" charset="0"/>
              </a:rPr>
              <a:t>		</a:t>
            </a:r>
            <a:r>
              <a:rPr lang="hr-HR" sz="1600" b="1" dirty="0" smtClean="0">
                <a:solidFill>
                  <a:schemeClr val="accent3">
                    <a:lumMod val="75000"/>
                  </a:schemeClr>
                </a:solidFill>
                <a:latin typeface="Garamond" pitchFamily="18" charset="0"/>
              </a:rPr>
              <a:t>	</a:t>
            </a:r>
            <a:r>
              <a:rPr lang="hr-HR" sz="1600" b="1" dirty="0" smtClean="0">
                <a:solidFill>
                  <a:schemeClr val="accent3">
                    <a:lumMod val="75000"/>
                  </a:schemeClr>
                </a:solidFill>
                <a:effectLst>
                  <a:outerShdw blurRad="38100" dist="38100" dir="2700000" algn="tl">
                    <a:srgbClr val="000000">
                      <a:alpha val="43137"/>
                    </a:srgbClr>
                  </a:outerShdw>
                </a:effectLst>
                <a:latin typeface="Garamond" pitchFamily="18" charset="0"/>
              </a:rPr>
              <a:t>                                 	                 266</a:t>
            </a:r>
            <a:r>
              <a:rPr lang="pt-BR" sz="1600" dirty="0">
                <a:solidFill>
                  <a:schemeClr val="accent3">
                    <a:lumMod val="75000"/>
                  </a:schemeClr>
                </a:solidFill>
                <a:effectLst>
                  <a:outerShdw blurRad="38100" dist="38100" dir="2700000" algn="tl">
                    <a:srgbClr val="000000">
                      <a:alpha val="43137"/>
                    </a:srgbClr>
                  </a:outerShdw>
                </a:effectLst>
                <a:latin typeface="Garamond" pitchFamily="18" charset="0"/>
              </a:rPr>
              <a:t> </a:t>
            </a:r>
            <a:endParaRPr lang="hr-HR" sz="1600" dirty="0">
              <a:solidFill>
                <a:schemeClr val="accent3">
                  <a:lumMod val="75000"/>
                </a:schemeClr>
              </a:solidFill>
              <a:effectLst>
                <a:outerShdw blurRad="38100" dist="38100" dir="2700000" algn="tl">
                  <a:srgbClr val="000000">
                    <a:alpha val="43137"/>
                  </a:srgbClr>
                </a:outerShdw>
              </a:effectLst>
              <a:latin typeface="Garamond" pitchFamily="18" charset="0"/>
            </a:endParaRPr>
          </a:p>
          <a:p>
            <a:pPr marL="0" indent="0" algn="just">
              <a:buNone/>
            </a:pPr>
            <a:r>
              <a:rPr lang="pt-BR" sz="1600" b="1" dirty="0">
                <a:solidFill>
                  <a:schemeClr val="accent3">
                    <a:lumMod val="75000"/>
                  </a:schemeClr>
                </a:solidFill>
                <a:latin typeface="Garamond" pitchFamily="18" charset="0"/>
              </a:rPr>
              <a:t>SURADNI  ČLANOVI </a:t>
            </a:r>
            <a:r>
              <a:rPr lang="hr-HR" sz="1600" b="1" dirty="0" smtClean="0">
                <a:solidFill>
                  <a:schemeClr val="accent3">
                    <a:lumMod val="75000"/>
                  </a:schemeClr>
                </a:solidFill>
                <a:latin typeface="Garamond" pitchFamily="18" charset="0"/>
              </a:rPr>
              <a:t>  </a:t>
            </a:r>
            <a:r>
              <a:rPr lang="pt-BR" sz="1600" b="1" dirty="0" smtClean="0">
                <a:solidFill>
                  <a:schemeClr val="accent3">
                    <a:lumMod val="75000"/>
                  </a:schemeClr>
                </a:solidFill>
                <a:latin typeface="Garamond" pitchFamily="18" charset="0"/>
              </a:rPr>
              <a:t>                                          </a:t>
            </a:r>
            <a:r>
              <a:rPr lang="hr-HR" sz="1600" b="1" dirty="0" smtClean="0">
                <a:solidFill>
                  <a:schemeClr val="accent3">
                    <a:lumMod val="75000"/>
                  </a:schemeClr>
                </a:solidFill>
                <a:latin typeface="Garamond" pitchFamily="18" charset="0"/>
              </a:rPr>
              <a:t>		</a:t>
            </a:r>
            <a:r>
              <a:rPr lang="pt-BR" sz="1600" b="1" dirty="0" smtClean="0">
                <a:solidFill>
                  <a:schemeClr val="accent3">
                    <a:lumMod val="75000"/>
                  </a:schemeClr>
                </a:solidFill>
                <a:latin typeface="Garamond" pitchFamily="18" charset="0"/>
              </a:rPr>
              <a:t> </a:t>
            </a:r>
            <a:r>
              <a:rPr lang="hr-HR" sz="1600" b="1" dirty="0" smtClean="0">
                <a:solidFill>
                  <a:schemeClr val="accent3">
                    <a:lumMod val="75000"/>
                  </a:schemeClr>
                </a:solidFill>
                <a:latin typeface="Garamond" pitchFamily="18" charset="0"/>
              </a:rPr>
              <a:t>47</a:t>
            </a:r>
            <a:endParaRPr lang="hr-HR" sz="1600" dirty="0">
              <a:solidFill>
                <a:schemeClr val="accent3">
                  <a:lumMod val="75000"/>
                </a:schemeClr>
              </a:solidFill>
              <a:latin typeface="Garamond" pitchFamily="18" charset="0"/>
            </a:endParaRPr>
          </a:p>
          <a:p>
            <a:pPr marL="0" indent="0" algn="just">
              <a:buNone/>
            </a:pPr>
            <a:r>
              <a:rPr lang="hr-HR" sz="1600" b="1" dirty="0" smtClean="0">
                <a:solidFill>
                  <a:schemeClr val="accent3">
                    <a:lumMod val="75000"/>
                  </a:schemeClr>
                </a:solidFill>
                <a:latin typeface="Garamond" pitchFamily="18" charset="0"/>
              </a:rPr>
              <a:t>			</a:t>
            </a:r>
            <a:r>
              <a:rPr lang="pt-BR" sz="1600" b="1" dirty="0" smtClean="0">
                <a:solidFill>
                  <a:schemeClr val="accent3">
                    <a:lumMod val="75000"/>
                  </a:schemeClr>
                </a:solidFill>
                <a:latin typeface="Garamond" pitchFamily="18" charset="0"/>
              </a:rPr>
              <a:t> </a:t>
            </a:r>
            <a:r>
              <a:rPr lang="hr-HR" sz="1600" b="1" dirty="0" smtClean="0">
                <a:solidFill>
                  <a:schemeClr val="accent3">
                    <a:lumMod val="75000"/>
                  </a:schemeClr>
                </a:solidFill>
                <a:latin typeface="Garamond" pitchFamily="18" charset="0"/>
              </a:rPr>
              <a:t>			313</a:t>
            </a:r>
            <a:endParaRPr lang="hr-HR" sz="1600" dirty="0">
              <a:solidFill>
                <a:schemeClr val="accent3">
                  <a:lumMod val="75000"/>
                </a:schemeClr>
              </a:solidFill>
              <a:latin typeface="Garamond" pitchFamily="18" charset="0"/>
            </a:endParaRPr>
          </a:p>
          <a:p>
            <a:pPr marL="0" indent="0" algn="just">
              <a:buNone/>
            </a:pPr>
            <a:r>
              <a:rPr lang="pt-BR" sz="1600" b="1" dirty="0">
                <a:solidFill>
                  <a:schemeClr val="accent3">
                    <a:lumMod val="75000"/>
                  </a:schemeClr>
                </a:solidFill>
                <a:latin typeface="Garamond" pitchFamily="18" charset="0"/>
              </a:rPr>
              <a:t>      </a:t>
            </a:r>
            <a:endParaRPr lang="hr-HR" sz="1600" dirty="0">
              <a:solidFill>
                <a:schemeClr val="accent3">
                  <a:lumMod val="75000"/>
                </a:schemeClr>
              </a:solidFill>
              <a:latin typeface="Garamond" pitchFamily="18" charset="0"/>
            </a:endParaRPr>
          </a:p>
          <a:p>
            <a:pPr marL="0" indent="0" algn="just">
              <a:buNone/>
            </a:pPr>
            <a:r>
              <a:rPr lang="pt-BR" sz="1600" b="1" dirty="0">
                <a:solidFill>
                  <a:srgbClr val="002060"/>
                </a:solidFill>
                <a:latin typeface="Garamond" pitchFamily="18" charset="0"/>
              </a:rPr>
              <a:t>DOPISNI  ČLANOVI – STRANI DRŽAVLJANI </a:t>
            </a:r>
            <a:r>
              <a:rPr lang="pt-BR" sz="1600" b="1" dirty="0" smtClean="0">
                <a:solidFill>
                  <a:srgbClr val="002060"/>
                </a:solidFill>
                <a:latin typeface="Garamond" pitchFamily="18" charset="0"/>
              </a:rPr>
              <a:t>    </a:t>
            </a:r>
            <a:r>
              <a:rPr lang="hr-HR" sz="1600" b="1" dirty="0" smtClean="0">
                <a:solidFill>
                  <a:srgbClr val="002060"/>
                </a:solidFill>
                <a:latin typeface="Garamond" pitchFamily="18" charset="0"/>
              </a:rPr>
              <a:t> 	  	17</a:t>
            </a:r>
          </a:p>
          <a:p>
            <a:pPr marL="0" indent="0" algn="just">
              <a:buNone/>
            </a:pPr>
            <a:r>
              <a:rPr lang="pt-BR" sz="1600" b="1" dirty="0" smtClean="0">
                <a:solidFill>
                  <a:srgbClr val="002060"/>
                </a:solidFill>
                <a:latin typeface="Garamond" pitchFamily="18" charset="0"/>
              </a:rPr>
              <a:t>POČASNI </a:t>
            </a:r>
            <a:r>
              <a:rPr lang="pt-BR" sz="1600" b="1" dirty="0">
                <a:solidFill>
                  <a:srgbClr val="002060"/>
                </a:solidFill>
                <a:latin typeface="Garamond" pitchFamily="18" charset="0"/>
              </a:rPr>
              <a:t>ČLANOVI – DOMAĆI </a:t>
            </a:r>
            <a:r>
              <a:rPr lang="pt-BR" sz="1600" b="1" dirty="0" smtClean="0">
                <a:solidFill>
                  <a:srgbClr val="002060"/>
                </a:solidFill>
                <a:latin typeface="Garamond" pitchFamily="18" charset="0"/>
              </a:rPr>
              <a:t>                                </a:t>
            </a:r>
            <a:r>
              <a:rPr lang="hr-HR" sz="1600" b="1" dirty="0" smtClean="0">
                <a:solidFill>
                  <a:srgbClr val="002060"/>
                </a:solidFill>
                <a:latin typeface="Garamond" pitchFamily="18" charset="0"/>
              </a:rPr>
              <a:t> 	 </a:t>
            </a:r>
            <a:r>
              <a:rPr lang="pt-BR" sz="1600" dirty="0" smtClean="0">
                <a:solidFill>
                  <a:srgbClr val="002060"/>
                </a:solidFill>
                <a:latin typeface="Garamond" pitchFamily="18" charset="0"/>
              </a:rPr>
              <a:t>5</a:t>
            </a:r>
            <a:endParaRPr lang="hr-HR" sz="1600" dirty="0">
              <a:solidFill>
                <a:srgbClr val="002060"/>
              </a:solidFill>
              <a:latin typeface="Garamond" pitchFamily="18" charset="0"/>
            </a:endParaRPr>
          </a:p>
          <a:p>
            <a:pPr marL="0" indent="0" algn="just">
              <a:buNone/>
            </a:pPr>
            <a:r>
              <a:rPr lang="pt-BR" sz="1600" b="1" dirty="0">
                <a:solidFill>
                  <a:srgbClr val="002060"/>
                </a:solidFill>
                <a:latin typeface="Garamond" pitchFamily="18" charset="0"/>
              </a:rPr>
              <a:t>POČASNI ČLANOVI – STRANI DRŽAVLJANI  </a:t>
            </a:r>
            <a:r>
              <a:rPr lang="pt-BR" sz="1600" b="1" dirty="0" smtClean="0">
                <a:solidFill>
                  <a:srgbClr val="002060"/>
                </a:solidFill>
                <a:latin typeface="Garamond" pitchFamily="18" charset="0"/>
              </a:rPr>
              <a:t>     </a:t>
            </a:r>
            <a:r>
              <a:rPr lang="hr-HR" sz="1600" b="1" dirty="0" smtClean="0">
                <a:solidFill>
                  <a:srgbClr val="002060"/>
                </a:solidFill>
                <a:latin typeface="Garamond" pitchFamily="18" charset="0"/>
              </a:rPr>
              <a:t>	  	37</a:t>
            </a:r>
            <a:endParaRPr lang="hr-HR" sz="1600" dirty="0">
              <a:solidFill>
                <a:srgbClr val="002060"/>
              </a:solidFill>
              <a:latin typeface="Garamond" pitchFamily="18" charset="0"/>
            </a:endParaRPr>
          </a:p>
          <a:p>
            <a:pPr marL="0" indent="0" algn="just">
              <a:buNone/>
            </a:pPr>
            <a:r>
              <a:rPr lang="pt-BR" sz="1600" b="1" dirty="0">
                <a:solidFill>
                  <a:srgbClr val="002060"/>
                </a:solidFill>
                <a:latin typeface="Garamond" pitchFamily="18" charset="0"/>
              </a:rPr>
              <a:t>PODUPIRUĆI ČLANOVI  </a:t>
            </a:r>
            <a:r>
              <a:rPr lang="pt-BR" sz="1600" b="1" dirty="0" smtClean="0">
                <a:solidFill>
                  <a:srgbClr val="002060"/>
                </a:solidFill>
                <a:latin typeface="Garamond" pitchFamily="18" charset="0"/>
              </a:rPr>
              <a:t> </a:t>
            </a:r>
            <a:r>
              <a:rPr lang="pt-BR" sz="1600" b="1" dirty="0">
                <a:solidFill>
                  <a:srgbClr val="002060"/>
                </a:solidFill>
                <a:latin typeface="Garamond" pitchFamily="18" charset="0"/>
              </a:rPr>
              <a:t>		</a:t>
            </a:r>
            <a:r>
              <a:rPr lang="hr-HR" sz="1600" b="1" dirty="0">
                <a:solidFill>
                  <a:srgbClr val="002060"/>
                </a:solidFill>
                <a:latin typeface="Garamond" pitchFamily="18" charset="0"/>
              </a:rPr>
              <a:t> </a:t>
            </a:r>
            <a:r>
              <a:rPr lang="hr-HR" sz="1600" b="1" dirty="0" smtClean="0">
                <a:solidFill>
                  <a:srgbClr val="002060"/>
                </a:solidFill>
                <a:latin typeface="Garamond" pitchFamily="18" charset="0"/>
              </a:rPr>
              <a:t>                </a:t>
            </a:r>
            <a:r>
              <a:rPr lang="pt-BR" sz="1600" b="1" dirty="0" smtClean="0">
                <a:solidFill>
                  <a:srgbClr val="002060"/>
                </a:solidFill>
                <a:latin typeface="Garamond" pitchFamily="18" charset="0"/>
              </a:rPr>
              <a:t>       </a:t>
            </a:r>
            <a:r>
              <a:rPr lang="hr-HR" sz="1600" b="1" dirty="0" smtClean="0">
                <a:solidFill>
                  <a:srgbClr val="002060"/>
                </a:solidFill>
                <a:latin typeface="Garamond" pitchFamily="18" charset="0"/>
              </a:rPr>
              <a:t>    	  2</a:t>
            </a:r>
            <a:r>
              <a:rPr lang="pt-BR" sz="1600" b="1" dirty="0">
                <a:solidFill>
                  <a:srgbClr val="002060"/>
                </a:solidFill>
                <a:latin typeface="Garamond" pitchFamily="18" charset="0"/>
              </a:rPr>
              <a:t>			</a:t>
            </a:r>
            <a:endParaRPr lang="hr-HR" sz="1600" dirty="0">
              <a:solidFill>
                <a:srgbClr val="002060"/>
              </a:solidFill>
              <a:latin typeface="Garamond" pitchFamily="18" charset="0"/>
            </a:endParaRPr>
          </a:p>
          <a:p>
            <a:pPr marL="0" indent="0" algn="just">
              <a:buNone/>
            </a:pPr>
            <a:r>
              <a:rPr lang="pt-BR" sz="1600" b="1" dirty="0">
                <a:solidFill>
                  <a:srgbClr val="002060"/>
                </a:solidFill>
                <a:latin typeface="Garamond" pitchFamily="18" charset="0"/>
              </a:rPr>
              <a:t>ČLANOVI U MIRU 	</a:t>
            </a:r>
            <a:r>
              <a:rPr lang="hr-HR" sz="1600" b="1" dirty="0" smtClean="0">
                <a:solidFill>
                  <a:srgbClr val="002060"/>
                </a:solidFill>
                <a:latin typeface="Garamond" pitchFamily="18" charset="0"/>
              </a:rPr>
              <a:t>                                             	  	 </a:t>
            </a:r>
            <a:r>
              <a:rPr lang="pt-BR" sz="1600" dirty="0" smtClean="0">
                <a:solidFill>
                  <a:srgbClr val="002060"/>
                </a:solidFill>
                <a:latin typeface="Garamond" pitchFamily="18" charset="0"/>
              </a:rPr>
              <a:t>33</a:t>
            </a:r>
            <a:r>
              <a:rPr lang="pt-BR" sz="1600" b="1" dirty="0">
                <a:solidFill>
                  <a:srgbClr val="002060"/>
                </a:solidFill>
                <a:latin typeface="Garamond" pitchFamily="18" charset="0"/>
              </a:rPr>
              <a:t> </a:t>
            </a:r>
            <a:endParaRPr lang="hr-HR" sz="1600" dirty="0">
              <a:solidFill>
                <a:srgbClr val="002060"/>
              </a:solidFill>
              <a:latin typeface="Garamond" pitchFamily="18" charset="0"/>
            </a:endParaRPr>
          </a:p>
          <a:p>
            <a:pPr marL="0" indent="0" algn="just">
              <a:buNone/>
            </a:pPr>
            <a:endParaRPr lang="hr-HR" sz="1600" b="1" dirty="0" smtClean="0">
              <a:solidFill>
                <a:schemeClr val="accent3">
                  <a:lumMod val="75000"/>
                </a:schemeClr>
              </a:solidFill>
              <a:latin typeface="Garamond" pitchFamily="18" charset="0"/>
            </a:endParaRPr>
          </a:p>
          <a:p>
            <a:pPr marL="0" indent="0" algn="just">
              <a:buNone/>
            </a:pPr>
            <a:r>
              <a:rPr lang="pt-BR" sz="1600" b="1" dirty="0" smtClean="0">
                <a:solidFill>
                  <a:schemeClr val="accent1">
                    <a:lumMod val="75000"/>
                  </a:schemeClr>
                </a:solidFill>
                <a:effectLst>
                  <a:outerShdw blurRad="38100" dist="38100" dir="2700000" algn="tl">
                    <a:srgbClr val="000000">
                      <a:alpha val="43137"/>
                    </a:srgbClr>
                  </a:outerShdw>
                </a:effectLst>
                <a:latin typeface="Garamond" pitchFamily="18" charset="0"/>
              </a:rPr>
              <a:t>UKUPNO </a:t>
            </a:r>
            <a:r>
              <a:rPr lang="pt-BR" sz="1600" b="1" dirty="0">
                <a:solidFill>
                  <a:schemeClr val="accent1">
                    <a:lumMod val="75000"/>
                  </a:schemeClr>
                </a:solidFill>
                <a:effectLst>
                  <a:outerShdw blurRad="38100" dist="38100" dir="2700000" algn="tl">
                    <a:srgbClr val="000000">
                      <a:alpha val="43137"/>
                    </a:srgbClr>
                  </a:outerShdw>
                </a:effectLst>
                <a:latin typeface="Garamond" pitchFamily="18" charset="0"/>
              </a:rPr>
              <a:t>/ TOTAL </a:t>
            </a:r>
            <a:r>
              <a:rPr lang="hr-HR" sz="1600" b="1" dirty="0" smtClean="0">
                <a:solidFill>
                  <a:schemeClr val="accent1">
                    <a:lumMod val="75000"/>
                  </a:schemeClr>
                </a:solidFill>
                <a:effectLst>
                  <a:outerShdw blurRad="38100" dist="38100" dir="2700000" algn="tl">
                    <a:srgbClr val="000000">
                      <a:alpha val="43137"/>
                    </a:srgbClr>
                  </a:outerShdw>
                </a:effectLst>
                <a:latin typeface="Garamond" pitchFamily="18" charset="0"/>
              </a:rPr>
              <a:t>                                                             	 407</a:t>
            </a:r>
            <a:endParaRPr lang="hr-HR" sz="1600" b="1" dirty="0">
              <a:solidFill>
                <a:schemeClr val="accent1">
                  <a:lumMod val="75000"/>
                </a:schemeClr>
              </a:solidFill>
              <a:effectLst>
                <a:outerShdw blurRad="38100" dist="38100" dir="2700000" algn="tl">
                  <a:srgbClr val="000000">
                    <a:alpha val="43137"/>
                  </a:srgbClr>
                </a:outerShdw>
              </a:effectLst>
              <a:latin typeface="Garamond" pitchFamily="18" charset="0"/>
            </a:endParaRPr>
          </a:p>
          <a:p>
            <a:pPr marL="0" indent="0" algn="just">
              <a:buNone/>
            </a:pPr>
            <a:r>
              <a:rPr lang="pt-BR" sz="1600" b="1" dirty="0">
                <a:solidFill>
                  <a:schemeClr val="accent1">
                    <a:lumMod val="75000"/>
                  </a:schemeClr>
                </a:solidFill>
                <a:effectLst>
                  <a:outerShdw blurRad="38100" dist="38100" dir="2700000" algn="tl">
                    <a:srgbClr val="000000">
                      <a:alpha val="43137"/>
                    </a:srgbClr>
                  </a:outerShdw>
                </a:effectLst>
                <a:latin typeface="Garamond" pitchFamily="18" charset="0"/>
              </a:rPr>
              <a:t> </a:t>
            </a:r>
            <a:r>
              <a:rPr lang="hr-HR" sz="1600" b="1" dirty="0" smtClean="0">
                <a:solidFill>
                  <a:schemeClr val="accent3">
                    <a:lumMod val="75000"/>
                  </a:schemeClr>
                </a:solidFill>
                <a:latin typeface="Garamond" pitchFamily="18" charset="0"/>
              </a:rPr>
              <a:t>S PRAVOM GLASA                                                     	 	 313</a:t>
            </a:r>
            <a:endParaRPr lang="hr-HR" sz="1600" b="1" dirty="0">
              <a:solidFill>
                <a:schemeClr val="accent3">
                  <a:lumMod val="75000"/>
                </a:schemeClr>
              </a:solidFill>
              <a:latin typeface="Garamond" pitchFamily="18" charset="0"/>
            </a:endParaRPr>
          </a:p>
        </p:txBody>
      </p:sp>
    </p:spTree>
    <p:extLst>
      <p:ext uri="{BB962C8B-B14F-4D97-AF65-F5344CB8AC3E}">
        <p14:creationId xmlns:p14="http://schemas.microsoft.com/office/powerpoint/2010/main" val="283303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sz="quarter" idx="1"/>
          </p:nvPr>
        </p:nvSpPr>
        <p:spPr>
          <a:xfrm>
            <a:off x="457200" y="1124744"/>
            <a:ext cx="8363272" cy="5256584"/>
          </a:xfrm>
        </p:spPr>
        <p:txBody>
          <a:bodyPr>
            <a:normAutofit fontScale="92500" lnSpcReduction="20000"/>
          </a:bodyPr>
          <a:lstStyle/>
          <a:p>
            <a:pPr marL="0" indent="0" eaLnBrk="1" hangingPunct="1">
              <a:lnSpc>
                <a:spcPct val="80000"/>
              </a:lnSpc>
              <a:buFont typeface="Wingdings" pitchFamily="2" charset="2"/>
              <a:buNone/>
              <a:defRPr/>
            </a:pPr>
            <a:endParaRPr lang="hr-HR" sz="1800" dirty="0" smtClean="0">
              <a:solidFill>
                <a:schemeClr val="tx1">
                  <a:lumMod val="65000"/>
                  <a:lumOff val="35000"/>
                </a:schemeClr>
              </a:solidFill>
              <a:effectLst>
                <a:outerShdw blurRad="38100" dist="38100" dir="2700000" algn="tl">
                  <a:srgbClr val="000000">
                    <a:alpha val="43137"/>
                  </a:srgbClr>
                </a:outerShdw>
              </a:effectLst>
            </a:endParaRPr>
          </a:p>
          <a:p>
            <a:pPr marL="0" indent="0" eaLnBrk="1" hangingPunct="1">
              <a:lnSpc>
                <a:spcPct val="80000"/>
              </a:lnSpc>
              <a:buFont typeface="Wingdings" pitchFamily="2" charset="2"/>
              <a:buNone/>
              <a:defRPr/>
            </a:pPr>
            <a:endParaRPr lang="hr-HR" sz="1800" dirty="0" smtClean="0">
              <a:solidFill>
                <a:srgbClr val="336699"/>
              </a:solidFill>
              <a:effectLst>
                <a:outerShdw blurRad="38100" dist="38100" dir="2700000" algn="tl">
                  <a:srgbClr val="000000">
                    <a:alpha val="43137"/>
                  </a:srgbClr>
                </a:outerShdw>
              </a:effectLst>
            </a:endParaRPr>
          </a:p>
          <a:p>
            <a:pPr marL="0" indent="0" algn="just">
              <a:lnSpc>
                <a:spcPct val="80000"/>
              </a:lnSpc>
              <a:buNone/>
              <a:defRPr/>
            </a:pPr>
            <a:r>
              <a:rPr lang="hr-HR" sz="1900" b="1" dirty="0" smtClean="0">
                <a:solidFill>
                  <a:srgbClr val="0070C0"/>
                </a:solidFill>
                <a:latin typeface="Garamond" pitchFamily="18" charset="0"/>
              </a:rPr>
              <a:t>Održano je:</a:t>
            </a:r>
          </a:p>
          <a:p>
            <a:pPr marL="0" indent="0" algn="just">
              <a:lnSpc>
                <a:spcPct val="80000"/>
              </a:lnSpc>
              <a:buNone/>
              <a:defRPr/>
            </a:pPr>
            <a:endParaRPr lang="hr-HR" sz="1900" dirty="0">
              <a:solidFill>
                <a:srgbClr val="0070C0"/>
              </a:solidFill>
              <a:latin typeface="Garamond" pitchFamily="18" charset="0"/>
            </a:endParaRPr>
          </a:p>
          <a:p>
            <a:pPr marL="0" indent="0" algn="just">
              <a:lnSpc>
                <a:spcPct val="150000"/>
              </a:lnSpc>
              <a:buNone/>
              <a:defRPr/>
            </a:pPr>
            <a:r>
              <a:rPr lang="hr-HR" sz="1900" dirty="0" smtClean="0">
                <a:solidFill>
                  <a:srgbClr val="0070C0"/>
                </a:solidFill>
                <a:latin typeface="Garamond" pitchFamily="18" charset="0"/>
              </a:rPr>
              <a:t>Sjednica Predsjedništva – 10; Senata – 3; Tribina – 7; Simpozija – 10; Glavnih odbora – 2; sjednica s </a:t>
            </a:r>
            <a:r>
              <a:rPr lang="hr-HR" sz="1900" dirty="0" err="1" smtClean="0">
                <a:solidFill>
                  <a:srgbClr val="0070C0"/>
                </a:solidFill>
                <a:latin typeface="Garamond" pitchFamily="18" charset="0"/>
              </a:rPr>
              <a:t>FEAM</a:t>
            </a:r>
            <a:r>
              <a:rPr lang="hr-HR" sz="1900" dirty="0" smtClean="0">
                <a:solidFill>
                  <a:srgbClr val="0070C0"/>
                </a:solidFill>
                <a:latin typeface="Garamond" pitchFamily="18" charset="0"/>
              </a:rPr>
              <a:t> – 2; Okruglih stolova - 3; </a:t>
            </a:r>
            <a:r>
              <a:rPr lang="hr-HR" sz="1900" dirty="0" smtClean="0">
                <a:solidFill>
                  <a:srgbClr val="0070C0"/>
                </a:solidFill>
                <a:latin typeface="Garamond" pitchFamily="18" charset="0"/>
              </a:rPr>
              <a:t>Tečaj – 1; Godišnja </a:t>
            </a:r>
            <a:r>
              <a:rPr lang="hr-HR" sz="1900" dirty="0" smtClean="0">
                <a:solidFill>
                  <a:srgbClr val="0070C0"/>
                </a:solidFill>
                <a:latin typeface="Garamond" pitchFamily="18" charset="0"/>
              </a:rPr>
              <a:t>skupština - 1; Dan Sveučilišta – 1; Savjet i koordinacija - 1; Međunarodni simpozij – 3; Predavanja u Podružnicama – 9; Pokroviteljstvo Simpozija u Vukovaru i 5 ostalih;  </a:t>
            </a:r>
            <a:r>
              <a:rPr lang="hr-HR" sz="1900" b="1" dirty="0" err="1" smtClean="0">
                <a:solidFill>
                  <a:srgbClr val="0070C0"/>
                </a:solidFill>
                <a:latin typeface="Garamond" pitchFamily="18" charset="0"/>
              </a:rPr>
              <a:t>Dies</a:t>
            </a:r>
            <a:r>
              <a:rPr lang="hr-HR" sz="1900" b="1" dirty="0" smtClean="0">
                <a:solidFill>
                  <a:srgbClr val="0070C0"/>
                </a:solidFill>
                <a:latin typeface="Garamond" pitchFamily="18" charset="0"/>
              </a:rPr>
              <a:t> </a:t>
            </a:r>
            <a:r>
              <a:rPr lang="hr-HR" sz="1900" b="1" dirty="0" err="1" smtClean="0">
                <a:solidFill>
                  <a:srgbClr val="0070C0"/>
                </a:solidFill>
                <a:latin typeface="Garamond" pitchFamily="18" charset="0"/>
              </a:rPr>
              <a:t>Academicus</a:t>
            </a:r>
            <a:r>
              <a:rPr lang="hr-HR" sz="1900" dirty="0" smtClean="0">
                <a:solidFill>
                  <a:srgbClr val="0070C0"/>
                </a:solidFill>
                <a:latin typeface="Garamond" pitchFamily="18" charset="0"/>
              </a:rPr>
              <a:t>.</a:t>
            </a:r>
          </a:p>
          <a:p>
            <a:pPr marL="0" indent="0" algn="just">
              <a:lnSpc>
                <a:spcPct val="80000"/>
              </a:lnSpc>
              <a:buNone/>
              <a:defRPr/>
            </a:pPr>
            <a:endParaRPr lang="hr-HR" sz="1700" dirty="0">
              <a:solidFill>
                <a:srgbClr val="336699"/>
              </a:solidFill>
              <a:latin typeface="Garamond" pitchFamily="18" charset="0"/>
            </a:endParaRPr>
          </a:p>
          <a:p>
            <a:pPr marL="0" lvl="0" indent="0" algn="ctr">
              <a:lnSpc>
                <a:spcPct val="80000"/>
              </a:lnSpc>
              <a:buNone/>
              <a:defRPr/>
            </a:pPr>
            <a:r>
              <a:rPr lang="hr-HR" sz="1900" b="1" dirty="0" smtClean="0">
                <a:solidFill>
                  <a:srgbClr val="336699"/>
                </a:solidFill>
                <a:latin typeface="Garamond" pitchFamily="18" charset="0"/>
              </a:rPr>
              <a:t>SENAT</a:t>
            </a:r>
          </a:p>
          <a:p>
            <a:pPr marL="0" lvl="0" indent="0" algn="ctr">
              <a:lnSpc>
                <a:spcPct val="80000"/>
              </a:lnSpc>
              <a:buNone/>
              <a:defRPr/>
            </a:pPr>
            <a:endParaRPr lang="hr-HR" sz="1700" b="1" dirty="0" smtClean="0">
              <a:solidFill>
                <a:srgbClr val="336699"/>
              </a:solidFill>
              <a:latin typeface="Garamond" pitchFamily="18" charset="0"/>
            </a:endParaRPr>
          </a:p>
          <a:p>
            <a:pPr marL="0" lvl="0" indent="0" algn="ctr">
              <a:lnSpc>
                <a:spcPct val="80000"/>
              </a:lnSpc>
              <a:buNone/>
              <a:defRPr/>
            </a:pPr>
            <a:endParaRPr lang="hr-HR" sz="1700" b="1" dirty="0" smtClean="0">
              <a:solidFill>
                <a:srgbClr val="336699"/>
              </a:solidFill>
              <a:latin typeface="Garamond" pitchFamily="18" charset="0"/>
            </a:endParaRPr>
          </a:p>
          <a:p>
            <a:pPr algn="just">
              <a:lnSpc>
                <a:spcPct val="80000"/>
              </a:lnSpc>
              <a:defRPr/>
            </a:pPr>
            <a:r>
              <a:rPr lang="hr-HR" sz="1800" dirty="0">
                <a:solidFill>
                  <a:srgbClr val="0070C0"/>
                </a:solidFill>
                <a:latin typeface="Garamond" pitchFamily="18" charset="0"/>
              </a:rPr>
              <a:t>21. svibnja 2019. 	-  prof. dr. sc. Marija Jelušić Dražić </a:t>
            </a:r>
            <a:r>
              <a:rPr lang="hr-HR" sz="1800" b="1" dirty="0">
                <a:solidFill>
                  <a:srgbClr val="0070C0"/>
                </a:solidFill>
                <a:latin typeface="Garamond" pitchFamily="18" charset="0"/>
              </a:rPr>
              <a:t>„</a:t>
            </a:r>
            <a:r>
              <a:rPr lang="hr-HR" sz="1800" b="1" dirty="0" err="1">
                <a:solidFill>
                  <a:srgbClr val="0070C0"/>
                </a:solidFill>
                <a:latin typeface="Garamond" pitchFamily="18" charset="0"/>
              </a:rPr>
              <a:t>Autoinflamatorne</a:t>
            </a:r>
            <a:r>
              <a:rPr lang="hr-HR" sz="1800" b="1" dirty="0">
                <a:solidFill>
                  <a:srgbClr val="0070C0"/>
                </a:solidFill>
                <a:latin typeface="Garamond" pitchFamily="18" charset="0"/>
              </a:rPr>
              <a:t> bolesti” </a:t>
            </a:r>
            <a:endParaRPr lang="hr-HR" sz="1800" b="1" dirty="0" smtClean="0">
              <a:solidFill>
                <a:srgbClr val="0070C0"/>
              </a:solidFill>
              <a:latin typeface="Garamond" pitchFamily="18" charset="0"/>
            </a:endParaRPr>
          </a:p>
          <a:p>
            <a:pPr marL="0" indent="0" algn="just">
              <a:lnSpc>
                <a:spcPct val="80000"/>
              </a:lnSpc>
              <a:buNone/>
              <a:defRPr/>
            </a:pPr>
            <a:endParaRPr lang="hr-HR" sz="1800" b="1" dirty="0">
              <a:solidFill>
                <a:srgbClr val="0070C0"/>
              </a:solidFill>
              <a:latin typeface="Garamond" pitchFamily="18" charset="0"/>
            </a:endParaRPr>
          </a:p>
          <a:p>
            <a:pPr>
              <a:lnSpc>
                <a:spcPct val="120000"/>
              </a:lnSpc>
              <a:defRPr/>
            </a:pPr>
            <a:r>
              <a:rPr lang="hr-HR" sz="1800" dirty="0" smtClean="0">
                <a:solidFill>
                  <a:srgbClr val="0070C0"/>
                </a:solidFill>
                <a:latin typeface="Garamond" pitchFamily="18" charset="0"/>
              </a:rPr>
              <a:t>25</a:t>
            </a:r>
            <a:r>
              <a:rPr lang="hr-HR" sz="1800" dirty="0">
                <a:solidFill>
                  <a:srgbClr val="0070C0"/>
                </a:solidFill>
                <a:latin typeface="Garamond" pitchFamily="18" charset="0"/>
              </a:rPr>
              <a:t>. rujna 2019.  	</a:t>
            </a:r>
            <a:r>
              <a:rPr lang="hr-HR" sz="1800" dirty="0" smtClean="0">
                <a:solidFill>
                  <a:srgbClr val="0070C0"/>
                </a:solidFill>
                <a:latin typeface="Garamond" pitchFamily="18" charset="0"/>
              </a:rPr>
              <a:t>- doc</a:t>
            </a:r>
            <a:r>
              <a:rPr lang="hr-HR" sz="1800" dirty="0">
                <a:solidFill>
                  <a:srgbClr val="0070C0"/>
                </a:solidFill>
                <a:latin typeface="Garamond" pitchFamily="18" charset="0"/>
              </a:rPr>
              <a:t>. dr. sc. Jasminka </a:t>
            </a:r>
            <a:r>
              <a:rPr lang="hr-HR" sz="1800" dirty="0" err="1">
                <a:solidFill>
                  <a:srgbClr val="0070C0"/>
                </a:solidFill>
                <a:latin typeface="Garamond" pitchFamily="18" charset="0"/>
              </a:rPr>
              <a:t>Peršec</a:t>
            </a:r>
            <a:r>
              <a:rPr lang="hr-HR" sz="1800" dirty="0">
                <a:solidFill>
                  <a:srgbClr val="0070C0"/>
                </a:solidFill>
                <a:latin typeface="Garamond" pitchFamily="18" charset="0"/>
              </a:rPr>
              <a:t>, dr. med. </a:t>
            </a:r>
            <a:r>
              <a:rPr lang="hr-HR" sz="1800" b="1" dirty="0">
                <a:solidFill>
                  <a:srgbClr val="0070C0"/>
                </a:solidFill>
                <a:latin typeface="Garamond" pitchFamily="18" charset="0"/>
              </a:rPr>
              <a:t>"Modaliteti </a:t>
            </a:r>
            <a:r>
              <a:rPr lang="hr-HR" sz="1800" b="1" dirty="0" err="1" smtClean="0">
                <a:solidFill>
                  <a:srgbClr val="0070C0"/>
                </a:solidFill>
                <a:latin typeface="Garamond" pitchFamily="18" charset="0"/>
              </a:rPr>
              <a:t>poslijeoperacijske</a:t>
            </a:r>
            <a:r>
              <a:rPr lang="hr-HR" sz="1800" b="1" dirty="0" smtClean="0">
                <a:solidFill>
                  <a:srgbClr val="0070C0"/>
                </a:solidFill>
                <a:latin typeface="Garamond" pitchFamily="18" charset="0"/>
              </a:rPr>
              <a:t> analgezije </a:t>
            </a:r>
            <a:r>
              <a:rPr lang="hr-HR" sz="1800" b="1" dirty="0">
                <a:solidFill>
                  <a:srgbClr val="0070C0"/>
                </a:solidFill>
                <a:latin typeface="Garamond" pitchFamily="18" charset="0"/>
              </a:rPr>
              <a:t>kirurških bolesnika"</a:t>
            </a:r>
          </a:p>
          <a:p>
            <a:pPr algn="just">
              <a:lnSpc>
                <a:spcPct val="80000"/>
              </a:lnSpc>
              <a:defRPr/>
            </a:pPr>
            <a:endParaRPr lang="hr-HR" sz="1800" dirty="0" smtClean="0"/>
          </a:p>
          <a:p>
            <a:r>
              <a:rPr lang="hr-HR" sz="1800" dirty="0" smtClean="0">
                <a:solidFill>
                  <a:srgbClr val="0070C0"/>
                </a:solidFill>
                <a:latin typeface="Garamond" pitchFamily="18" charset="0"/>
              </a:rPr>
              <a:t>13</a:t>
            </a:r>
            <a:r>
              <a:rPr lang="hr-HR" sz="1800" dirty="0">
                <a:solidFill>
                  <a:srgbClr val="0070C0"/>
                </a:solidFill>
                <a:latin typeface="Garamond" pitchFamily="18" charset="0"/>
              </a:rPr>
              <a:t>. studenoga 2019.  - prof. dr. sc. Nikolina Bašić Jukić „</a:t>
            </a:r>
            <a:r>
              <a:rPr lang="hr-HR" sz="1800" b="1" dirty="0">
                <a:solidFill>
                  <a:srgbClr val="0070C0"/>
                </a:solidFill>
                <a:latin typeface="Garamond" pitchFamily="18" charset="0"/>
              </a:rPr>
              <a:t>Transplantacija bubrega u trećoj </a:t>
            </a:r>
            <a:r>
              <a:rPr lang="hr-HR" sz="1800" b="1" dirty="0" smtClean="0">
                <a:solidFill>
                  <a:srgbClr val="0070C0"/>
                </a:solidFill>
                <a:latin typeface="Garamond" pitchFamily="18" charset="0"/>
              </a:rPr>
              <a:t>dobi</a:t>
            </a:r>
            <a:r>
              <a:rPr lang="hr-HR" sz="1800" b="1" dirty="0">
                <a:solidFill>
                  <a:srgbClr val="0070C0"/>
                </a:solidFill>
                <a:latin typeface="Garamond" pitchFamily="18" charset="0"/>
              </a:rPr>
              <a:t>”</a:t>
            </a:r>
          </a:p>
          <a:p>
            <a:pPr algn="just">
              <a:lnSpc>
                <a:spcPct val="80000"/>
              </a:lnSpc>
              <a:defRPr/>
            </a:pPr>
            <a:endParaRPr lang="hr-HR" sz="1700" dirty="0">
              <a:solidFill>
                <a:srgbClr val="336699"/>
              </a:solidFill>
              <a:latin typeface="Garamond" pitchFamily="18" charset="0"/>
            </a:endParaRPr>
          </a:p>
          <a:p>
            <a:pPr algn="just" eaLnBrk="1" hangingPunct="1">
              <a:lnSpc>
                <a:spcPct val="80000"/>
              </a:lnSpc>
              <a:defRPr/>
            </a:pPr>
            <a:endParaRPr lang="hr-HR" sz="1700" dirty="0" smtClean="0">
              <a:solidFill>
                <a:schemeClr val="accent1">
                  <a:lumMod val="50000"/>
                </a:schemeClr>
              </a:solidFill>
              <a:latin typeface="Garamond" pitchFamily="18" charset="0"/>
            </a:endParaRPr>
          </a:p>
          <a:p>
            <a:pPr algn="just" eaLnBrk="1" hangingPunct="1">
              <a:lnSpc>
                <a:spcPct val="80000"/>
              </a:lnSpc>
              <a:defRPr/>
            </a:pPr>
            <a:endParaRPr lang="hr-HR" sz="1700" dirty="0" smtClean="0">
              <a:solidFill>
                <a:schemeClr val="accent1">
                  <a:lumMod val="50000"/>
                </a:schemeClr>
              </a:solidFill>
              <a:latin typeface="Garamond" pitchFamily="18" charset="0"/>
            </a:endParaRPr>
          </a:p>
          <a:p>
            <a:pPr marL="0" indent="0" algn="just" eaLnBrk="1" hangingPunct="1">
              <a:lnSpc>
                <a:spcPct val="80000"/>
              </a:lnSpc>
              <a:buNone/>
              <a:defRPr/>
            </a:pPr>
            <a:endParaRPr lang="hr-HR" sz="1700" dirty="0" smtClean="0">
              <a:solidFill>
                <a:schemeClr val="accent1">
                  <a:lumMod val="50000"/>
                </a:schemeClr>
              </a:solidFill>
              <a:latin typeface="Garamond" pitchFamily="18" charset="0"/>
            </a:endParaRPr>
          </a:p>
          <a:p>
            <a:pPr algn="just" eaLnBrk="1" hangingPunct="1">
              <a:lnSpc>
                <a:spcPct val="80000"/>
              </a:lnSpc>
              <a:defRPr/>
            </a:pPr>
            <a:endParaRPr lang="hr-HR" sz="1700" dirty="0" smtClean="0">
              <a:solidFill>
                <a:schemeClr val="accent1">
                  <a:lumMod val="50000"/>
                </a:schemeClr>
              </a:solidFill>
              <a:latin typeface="Garamond" pitchFamily="18" charset="0"/>
            </a:endParaRPr>
          </a:p>
          <a:p>
            <a:pPr marL="0" indent="0" algn="just" eaLnBrk="1" hangingPunct="1">
              <a:lnSpc>
                <a:spcPct val="80000"/>
              </a:lnSpc>
              <a:buNone/>
              <a:defRPr/>
            </a:pPr>
            <a:endParaRPr lang="hr-HR" sz="1700" dirty="0" smtClean="0">
              <a:solidFill>
                <a:schemeClr val="accent1">
                  <a:lumMod val="50000"/>
                </a:schemeClr>
              </a:solidFill>
              <a:effectLst>
                <a:outerShdw blurRad="38100" dist="38100" dir="2700000" algn="tl">
                  <a:srgbClr val="000000">
                    <a:alpha val="43137"/>
                  </a:srgbClr>
                </a:outerShdw>
              </a:effectLst>
              <a:latin typeface="Garamond" pitchFamily="18" charset="0"/>
            </a:endParaRPr>
          </a:p>
          <a:p>
            <a:pPr algn="just" eaLnBrk="1" hangingPunct="1">
              <a:lnSpc>
                <a:spcPct val="80000"/>
              </a:lnSpc>
              <a:defRPr/>
            </a:pPr>
            <a:endParaRPr lang="hr-HR" sz="1800" dirty="0" smtClean="0">
              <a:solidFill>
                <a:schemeClr val="accent1">
                  <a:lumMod val="50000"/>
                </a:schemeClr>
              </a:solidFill>
              <a:effectLst>
                <a:outerShdw blurRad="38100" dist="38100" dir="2700000" algn="tl">
                  <a:srgbClr val="000000">
                    <a:alpha val="43137"/>
                  </a:srgbClr>
                </a:outerShdw>
              </a:effectLst>
              <a:latin typeface="Garamond" pitchFamily="18" charset="0"/>
            </a:endParaRPr>
          </a:p>
        </p:txBody>
      </p:sp>
      <p:sp>
        <p:nvSpPr>
          <p:cNvPr id="91138" name="Rectangle 2"/>
          <p:cNvSpPr>
            <a:spLocks noGrp="1" noChangeArrowheads="1"/>
          </p:cNvSpPr>
          <p:nvPr>
            <p:ph type="title"/>
          </p:nvPr>
        </p:nvSpPr>
        <p:spPr>
          <a:xfrm>
            <a:off x="755650" y="277813"/>
            <a:ext cx="7632700" cy="631825"/>
          </a:xfrm>
        </p:spPr>
        <p:txBody>
          <a:bodyPr/>
          <a:lstStyle/>
          <a:p>
            <a:pPr eaLnBrk="1" hangingPunct="1">
              <a:defRPr/>
            </a:pPr>
            <a:r>
              <a:rPr lang="hr-HR" sz="2900" b="1" dirty="0" smtClean="0">
                <a:solidFill>
                  <a:schemeClr val="accent2">
                    <a:lumMod val="75000"/>
                  </a:schemeClr>
                </a:solidFill>
                <a:latin typeface="Garamond" pitchFamily="18" charset="0"/>
              </a:rPr>
              <a:t>Aktivnosti Akademije u 2019.g.</a:t>
            </a:r>
            <a:endParaRPr lang="hr-HR" dirty="0" smtClean="0">
              <a:solidFill>
                <a:schemeClr val="accent2">
                  <a:lumMod val="75000"/>
                </a:schemeClr>
              </a:solidFill>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7544" y="476672"/>
            <a:ext cx="8229600" cy="720080"/>
          </a:xfrm>
        </p:spPr>
        <p:txBody>
          <a:bodyPr>
            <a:normAutofit fontScale="90000"/>
          </a:bodyPr>
          <a:lstStyle/>
          <a:p>
            <a:pPr>
              <a:defRPr/>
            </a:pP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t>
            </a:r>
            <a:br>
              <a:rPr lang="hr-HR" sz="2900" b="1" dirty="0" smtClean="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smtClean="0">
                <a:solidFill>
                  <a:schemeClr val="accent2">
                    <a:lumMod val="75000"/>
                  </a:schemeClr>
                </a:solidFill>
              </a:rPr>
              <a:t>Značajna događanja</a:t>
            </a: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2900" b="1" dirty="0" smtClean="0">
                <a:solidFill>
                  <a:schemeClr val="accent2">
                    <a:lumMod val="75000"/>
                  </a:schemeClr>
                </a:solidFill>
              </a:rPr>
              <a:t/>
            </a:r>
            <a:br>
              <a:rPr lang="hr-HR" sz="2900" b="1" dirty="0" smtClean="0">
                <a:solidFill>
                  <a:schemeClr val="accent2">
                    <a:lumMod val="75000"/>
                  </a:schemeClr>
                </a:solidFill>
              </a:rPr>
            </a:br>
            <a:r>
              <a:rPr lang="hr-HR" sz="2900" b="1" dirty="0">
                <a:solidFill>
                  <a:schemeClr val="accent2">
                    <a:lumMod val="75000"/>
                  </a:schemeClr>
                </a:solidFill>
              </a:rPr>
              <a:t/>
            </a:r>
            <a:br>
              <a:rPr lang="hr-HR" sz="2900" b="1" dirty="0">
                <a:solidFill>
                  <a:schemeClr val="accent2">
                    <a:lumMod val="75000"/>
                  </a:schemeClr>
                </a:solidFill>
              </a:rPr>
            </a:br>
            <a:r>
              <a:rPr lang="hr-HR" sz="3000" b="1" dirty="0" smtClean="0">
                <a:solidFill>
                  <a:schemeClr val="accent2">
                    <a:lumMod val="75000"/>
                  </a:schemeClr>
                </a:solidFill>
              </a:rPr>
              <a:t>Značajna </a:t>
            </a:r>
            <a:r>
              <a:rPr lang="hr-HR" sz="3000" b="1" dirty="0">
                <a:solidFill>
                  <a:schemeClr val="accent2">
                    <a:lumMod val="75000"/>
                  </a:schemeClr>
                </a:solidFill>
              </a:rPr>
              <a:t>događanja</a:t>
            </a:r>
            <a:endParaRPr lang="hr-HR" sz="3000" b="1" dirty="0" smtClean="0">
              <a:solidFill>
                <a:schemeClr val="accent2">
                  <a:lumMod val="75000"/>
                </a:schemeClr>
              </a:solidFill>
            </a:endParaRPr>
          </a:p>
        </p:txBody>
      </p:sp>
      <p:sp>
        <p:nvSpPr>
          <p:cNvPr id="64515" name="Rectangle 3"/>
          <p:cNvSpPr>
            <a:spLocks noGrp="1" noChangeArrowheads="1"/>
          </p:cNvSpPr>
          <p:nvPr>
            <p:ph sz="quarter" idx="1"/>
          </p:nvPr>
        </p:nvSpPr>
        <p:spPr>
          <a:xfrm>
            <a:off x="323528" y="1268760"/>
            <a:ext cx="8640960" cy="4824536"/>
          </a:xfrm>
        </p:spPr>
        <p:txBody>
          <a:bodyPr>
            <a:normAutofit fontScale="92500" lnSpcReduction="10000"/>
          </a:bodyPr>
          <a:lstStyle/>
          <a:p>
            <a:pPr eaLnBrk="1" hangingPunct="1">
              <a:lnSpc>
                <a:spcPct val="80000"/>
              </a:lnSpc>
              <a:defRPr/>
            </a:pPr>
            <a:endParaRPr lang="hr-HR" sz="1800" dirty="0" smtClean="0">
              <a:solidFill>
                <a:schemeClr val="tx2">
                  <a:lumMod val="10000"/>
                </a:schemeClr>
              </a:solidFill>
              <a:effectLst/>
              <a:latin typeface="Garamond" pitchFamily="18" charset="0"/>
            </a:endParaRPr>
          </a:p>
          <a:p>
            <a:pPr marL="0" indent="0" eaLnBrk="1" hangingPunct="1">
              <a:lnSpc>
                <a:spcPct val="80000"/>
              </a:lnSpc>
              <a:buNone/>
              <a:defRPr/>
            </a:pPr>
            <a:endParaRPr lang="hr-HR" sz="1800" b="1" dirty="0" smtClean="0">
              <a:solidFill>
                <a:srgbClr val="336699"/>
              </a:solidFill>
              <a:effectLst/>
              <a:latin typeface="Garamond" pitchFamily="18" charset="0"/>
            </a:endParaRPr>
          </a:p>
          <a:p>
            <a:pPr>
              <a:lnSpc>
                <a:spcPct val="80000"/>
              </a:lnSpc>
              <a:defRPr/>
            </a:pPr>
            <a:r>
              <a:rPr lang="hr-HR" sz="1800" dirty="0" smtClean="0">
                <a:solidFill>
                  <a:srgbClr val="336699"/>
                </a:solidFill>
                <a:latin typeface="Garamond" pitchFamily="18" charset="0"/>
              </a:rPr>
              <a:t>Realizacija</a:t>
            </a:r>
            <a:r>
              <a:rPr lang="hr-HR" sz="1800" b="1" dirty="0" smtClean="0">
                <a:solidFill>
                  <a:srgbClr val="336699"/>
                </a:solidFill>
                <a:latin typeface="Garamond" pitchFamily="18" charset="0"/>
              </a:rPr>
              <a:t> nove mrežne stranice </a:t>
            </a:r>
            <a:r>
              <a:rPr lang="hr-HR" sz="1800" dirty="0" smtClean="0">
                <a:solidFill>
                  <a:srgbClr val="336699"/>
                </a:solidFill>
                <a:latin typeface="Garamond" pitchFamily="18" charset="0"/>
              </a:rPr>
              <a:t>Akademije</a:t>
            </a:r>
          </a:p>
          <a:p>
            <a:pPr marL="0" indent="0">
              <a:lnSpc>
                <a:spcPct val="80000"/>
              </a:lnSpc>
              <a:buNone/>
              <a:defRPr/>
            </a:pPr>
            <a:endParaRPr lang="hr-HR" sz="1800" dirty="0" smtClean="0">
              <a:solidFill>
                <a:srgbClr val="336699"/>
              </a:solidFill>
              <a:latin typeface="Garamond" pitchFamily="18" charset="0"/>
            </a:endParaRPr>
          </a:p>
          <a:p>
            <a:pPr>
              <a:lnSpc>
                <a:spcPct val="80000"/>
              </a:lnSpc>
              <a:defRPr/>
            </a:pPr>
            <a:r>
              <a:rPr lang="hr-HR" sz="1800" b="1" dirty="0">
                <a:solidFill>
                  <a:srgbClr val="336699"/>
                </a:solidFill>
                <a:latin typeface="Garamond" pitchFamily="18" charset="0"/>
              </a:rPr>
              <a:t>29. ožujka 2019</a:t>
            </a:r>
            <a:r>
              <a:rPr lang="hr-HR" sz="1800" b="1" dirty="0" smtClean="0">
                <a:solidFill>
                  <a:srgbClr val="336699"/>
                </a:solidFill>
                <a:latin typeface="Garamond" pitchFamily="18" charset="0"/>
              </a:rPr>
              <a:t>. – Sastanak delegacije </a:t>
            </a:r>
            <a:r>
              <a:rPr lang="hr-HR" sz="1800" b="1" dirty="0" err="1">
                <a:solidFill>
                  <a:srgbClr val="336699"/>
                </a:solidFill>
                <a:latin typeface="Garamond" pitchFamily="18" charset="0"/>
              </a:rPr>
              <a:t>FEAM</a:t>
            </a:r>
            <a:r>
              <a:rPr lang="hr-HR" sz="1800" b="1" dirty="0">
                <a:solidFill>
                  <a:srgbClr val="336699"/>
                </a:solidFill>
                <a:latin typeface="Garamond" pitchFamily="18" charset="0"/>
              </a:rPr>
              <a:t>-a s članovima AMZH</a:t>
            </a:r>
            <a:r>
              <a:rPr lang="hr-HR" sz="1800" dirty="0">
                <a:solidFill>
                  <a:srgbClr val="336699"/>
                </a:solidFill>
                <a:latin typeface="Garamond" pitchFamily="18" charset="0"/>
              </a:rPr>
              <a:t> </a:t>
            </a:r>
            <a:r>
              <a:rPr lang="hr-HR" sz="1800" dirty="0" smtClean="0">
                <a:solidFill>
                  <a:srgbClr val="336699"/>
                </a:solidFill>
                <a:latin typeface="Garamond" pitchFamily="18" charset="0"/>
              </a:rPr>
              <a:t> i</a:t>
            </a:r>
            <a:r>
              <a:rPr lang="hr-HR" sz="1800" b="1" dirty="0" smtClean="0">
                <a:solidFill>
                  <a:srgbClr val="336699"/>
                </a:solidFill>
                <a:latin typeface="Garamond" pitchFamily="18" charset="0"/>
              </a:rPr>
              <a:t> HAZU o</a:t>
            </a:r>
            <a:r>
              <a:rPr lang="hr-HR" sz="1800" dirty="0" smtClean="0">
                <a:solidFill>
                  <a:srgbClr val="336699"/>
                </a:solidFill>
                <a:latin typeface="Garamond" pitchFamily="18" charset="0"/>
              </a:rPr>
              <a:t>držan </a:t>
            </a:r>
            <a:r>
              <a:rPr lang="hr-HR" sz="1800" dirty="0">
                <a:solidFill>
                  <a:srgbClr val="336699"/>
                </a:solidFill>
                <a:latin typeface="Garamond" pitchFamily="18" charset="0"/>
              </a:rPr>
              <a:t>je u sjedničkoj dvorani Akademije </a:t>
            </a:r>
            <a:r>
              <a:rPr lang="hr-HR" sz="1800" dirty="0" smtClean="0">
                <a:solidFill>
                  <a:srgbClr val="336699"/>
                </a:solidFill>
                <a:latin typeface="Garamond" pitchFamily="18" charset="0"/>
              </a:rPr>
              <a:t>zbog organizacije </a:t>
            </a:r>
            <a:r>
              <a:rPr lang="hr-HR" sz="1800" dirty="0" err="1" smtClean="0">
                <a:solidFill>
                  <a:srgbClr val="336699"/>
                </a:solidFill>
                <a:latin typeface="Garamond" pitchFamily="18" charset="0"/>
              </a:rPr>
              <a:t>FEAM</a:t>
            </a:r>
            <a:r>
              <a:rPr lang="hr-HR" sz="1800" dirty="0" smtClean="0">
                <a:solidFill>
                  <a:srgbClr val="336699"/>
                </a:solidFill>
                <a:latin typeface="Garamond" pitchFamily="18" charset="0"/>
              </a:rPr>
              <a:t> </a:t>
            </a:r>
            <a:r>
              <a:rPr lang="hr-HR" sz="1800" dirty="0" err="1" smtClean="0">
                <a:solidFill>
                  <a:srgbClr val="336699"/>
                </a:solidFill>
                <a:latin typeface="Garamond" pitchFamily="18" charset="0"/>
              </a:rPr>
              <a:t>Council</a:t>
            </a:r>
            <a:r>
              <a:rPr lang="hr-HR" sz="1800" dirty="0" smtClean="0">
                <a:solidFill>
                  <a:srgbClr val="336699"/>
                </a:solidFill>
                <a:latin typeface="Garamond" pitchFamily="18" charset="0"/>
              </a:rPr>
              <a:t> i Simpozija 26./27. 03.2020. g.</a:t>
            </a:r>
          </a:p>
          <a:p>
            <a:pPr marL="0" indent="0">
              <a:lnSpc>
                <a:spcPct val="80000"/>
              </a:lnSpc>
              <a:buNone/>
              <a:defRPr/>
            </a:pPr>
            <a:endParaRPr lang="hr-HR" sz="1800" dirty="0" smtClean="0">
              <a:solidFill>
                <a:srgbClr val="336699"/>
              </a:solidFill>
              <a:latin typeface="Garamond" pitchFamily="18" charset="0"/>
            </a:endParaRPr>
          </a:p>
          <a:p>
            <a:pPr>
              <a:lnSpc>
                <a:spcPct val="80000"/>
              </a:lnSpc>
              <a:defRPr/>
            </a:pPr>
            <a:r>
              <a:rPr lang="hr-HR" sz="1800" b="1" dirty="0">
                <a:solidFill>
                  <a:srgbClr val="336699"/>
                </a:solidFill>
                <a:latin typeface="Garamond" pitchFamily="18" charset="0"/>
              </a:rPr>
              <a:t>14./</a:t>
            </a:r>
            <a:r>
              <a:rPr lang="hr-HR" sz="1800" b="1" dirty="0" smtClean="0">
                <a:solidFill>
                  <a:srgbClr val="336699"/>
                </a:solidFill>
                <a:latin typeface="Garamond" pitchFamily="18" charset="0"/>
              </a:rPr>
              <a:t>15. listopad 2019. - </a:t>
            </a:r>
            <a:r>
              <a:rPr lang="hr-HR" sz="1800" dirty="0" smtClean="0">
                <a:solidFill>
                  <a:srgbClr val="336699"/>
                </a:solidFill>
                <a:latin typeface="Garamond" pitchFamily="18" charset="0"/>
              </a:rPr>
              <a:t>Sastanak delegacije </a:t>
            </a:r>
            <a:r>
              <a:rPr lang="hr-HR" sz="1800" dirty="0" err="1" smtClean="0">
                <a:solidFill>
                  <a:srgbClr val="336699"/>
                </a:solidFill>
                <a:latin typeface="Garamond" pitchFamily="18" charset="0"/>
              </a:rPr>
              <a:t>FEAM</a:t>
            </a:r>
            <a:r>
              <a:rPr lang="hr-HR" sz="1800" dirty="0" smtClean="0">
                <a:solidFill>
                  <a:srgbClr val="336699"/>
                </a:solidFill>
                <a:latin typeface="Garamond" pitchFamily="18" charset="0"/>
              </a:rPr>
              <a:t>-a </a:t>
            </a:r>
            <a:r>
              <a:rPr lang="hr-HR" sz="1800" b="1" dirty="0" smtClean="0">
                <a:solidFill>
                  <a:srgbClr val="336699"/>
                </a:solidFill>
                <a:latin typeface="Garamond" pitchFamily="18" charset="0"/>
              </a:rPr>
              <a:t>s članovima AMZH</a:t>
            </a:r>
            <a:r>
              <a:rPr lang="hr-HR" sz="1800" dirty="0" smtClean="0">
                <a:solidFill>
                  <a:srgbClr val="336699"/>
                </a:solidFill>
                <a:latin typeface="Garamond" pitchFamily="18" charset="0"/>
              </a:rPr>
              <a:t>  i</a:t>
            </a:r>
            <a:r>
              <a:rPr lang="hr-HR" sz="1800" b="1" dirty="0" smtClean="0">
                <a:solidFill>
                  <a:srgbClr val="336699"/>
                </a:solidFill>
                <a:latin typeface="Garamond" pitchFamily="18" charset="0"/>
              </a:rPr>
              <a:t> HAZU </a:t>
            </a:r>
            <a:r>
              <a:rPr lang="hr-HR" sz="1800" dirty="0" smtClean="0">
                <a:solidFill>
                  <a:srgbClr val="336699"/>
                </a:solidFill>
                <a:latin typeface="Garamond" pitchFamily="18" charset="0"/>
              </a:rPr>
              <a:t> u AMZH</a:t>
            </a:r>
            <a:endParaRPr lang="hr-HR" sz="1800" b="1" dirty="0" smtClean="0">
              <a:solidFill>
                <a:srgbClr val="336699"/>
              </a:solidFill>
              <a:latin typeface="Garamond" pitchFamily="18" charset="0"/>
            </a:endParaRPr>
          </a:p>
          <a:p>
            <a:pPr>
              <a:lnSpc>
                <a:spcPct val="80000"/>
              </a:lnSpc>
              <a:defRPr/>
            </a:pPr>
            <a:endParaRPr lang="hr-HR" sz="1800" b="1" dirty="0">
              <a:solidFill>
                <a:srgbClr val="336699"/>
              </a:solidFill>
              <a:latin typeface="Garamond" pitchFamily="18" charset="0"/>
            </a:endParaRPr>
          </a:p>
          <a:p>
            <a:pPr lvl="0">
              <a:lnSpc>
                <a:spcPct val="80000"/>
              </a:lnSpc>
              <a:defRPr/>
            </a:pPr>
            <a:r>
              <a:rPr lang="hr-HR" sz="1800" b="1" dirty="0">
                <a:solidFill>
                  <a:srgbClr val="336699"/>
                </a:solidFill>
                <a:latin typeface="Garamond" pitchFamily="18" charset="0"/>
              </a:rPr>
              <a:t>17. studenog 2019. </a:t>
            </a:r>
            <a:r>
              <a:rPr lang="hr-HR" sz="1800" b="1" dirty="0" smtClean="0">
                <a:solidFill>
                  <a:srgbClr val="336699"/>
                </a:solidFill>
                <a:latin typeface="Garamond" pitchFamily="18" charset="0"/>
              </a:rPr>
              <a:t>godine - </a:t>
            </a:r>
            <a:r>
              <a:rPr lang="hr-HR" sz="1800" b="1" dirty="0" err="1" smtClean="0">
                <a:solidFill>
                  <a:srgbClr val="336699"/>
                </a:solidFill>
                <a:latin typeface="Garamond" pitchFamily="18" charset="0"/>
              </a:rPr>
              <a:t>XV</a:t>
            </a:r>
            <a:r>
              <a:rPr lang="hr-HR" sz="1800" b="1" dirty="0">
                <a:solidFill>
                  <a:srgbClr val="336699"/>
                </a:solidFill>
                <a:latin typeface="Garamond" pitchFamily="18" charset="0"/>
              </a:rPr>
              <a:t>.  Znanstveno-stručni simpozij „Ratna bolnica Vukovar 1991 . – dr. Juraj Njavro“, </a:t>
            </a:r>
            <a:r>
              <a:rPr lang="hr-HR" sz="1800" dirty="0">
                <a:solidFill>
                  <a:srgbClr val="336699"/>
                </a:solidFill>
                <a:latin typeface="Garamond" pitchFamily="18" charset="0"/>
              </a:rPr>
              <a:t>održan je </a:t>
            </a:r>
            <a:r>
              <a:rPr lang="hr-HR" sz="1800" dirty="0" smtClean="0">
                <a:solidFill>
                  <a:srgbClr val="336699"/>
                </a:solidFill>
                <a:latin typeface="Garamond" pitchFamily="18" charset="0"/>
              </a:rPr>
              <a:t>u Pastoralnom </a:t>
            </a:r>
            <a:r>
              <a:rPr lang="hr-HR" sz="1800" dirty="0">
                <a:solidFill>
                  <a:srgbClr val="336699"/>
                </a:solidFill>
                <a:latin typeface="Garamond" pitchFamily="18" charset="0"/>
              </a:rPr>
              <a:t>centru „Sveti Bono – Župna crkve Sv. Filipa i Jakova, u Vukovaru</a:t>
            </a:r>
            <a:r>
              <a:rPr lang="hr-HR" sz="1800" dirty="0" smtClean="0">
                <a:solidFill>
                  <a:srgbClr val="336699"/>
                </a:solidFill>
                <a:latin typeface="Garamond" pitchFamily="18" charset="0"/>
              </a:rPr>
              <a:t>.</a:t>
            </a:r>
          </a:p>
          <a:p>
            <a:pPr marL="0" lvl="0" indent="0">
              <a:lnSpc>
                <a:spcPct val="80000"/>
              </a:lnSpc>
              <a:buNone/>
              <a:defRPr/>
            </a:pPr>
            <a:endParaRPr lang="hr-HR" sz="1800" dirty="0">
              <a:solidFill>
                <a:srgbClr val="336699"/>
              </a:solidFill>
              <a:latin typeface="Garamond" pitchFamily="18" charset="0"/>
            </a:endParaRPr>
          </a:p>
          <a:p>
            <a:pPr>
              <a:lnSpc>
                <a:spcPct val="80000"/>
              </a:lnSpc>
              <a:defRPr/>
            </a:pPr>
            <a:r>
              <a:rPr lang="hr-HR" sz="1800" b="1" dirty="0" smtClean="0">
                <a:solidFill>
                  <a:srgbClr val="336699"/>
                </a:solidFill>
                <a:latin typeface="Garamond" pitchFamily="18" charset="0"/>
              </a:rPr>
              <a:t>18</a:t>
            </a:r>
            <a:r>
              <a:rPr lang="hr-HR" sz="1800" b="1" dirty="0">
                <a:solidFill>
                  <a:srgbClr val="336699"/>
                </a:solidFill>
                <a:latin typeface="Garamond" pitchFamily="18" charset="0"/>
              </a:rPr>
              <a:t>. studenog 2019</a:t>
            </a:r>
            <a:r>
              <a:rPr lang="hr-HR" sz="1800" b="1" dirty="0" smtClean="0">
                <a:solidFill>
                  <a:srgbClr val="336699"/>
                </a:solidFill>
                <a:latin typeface="Garamond" pitchFamily="18" charset="0"/>
              </a:rPr>
              <a:t>. – Simpozij povodom obilježavanja Europskog dana svjesnosti o antibioticima i Svjetskog tjedna svjesnosti o antibioticima,</a:t>
            </a:r>
            <a:r>
              <a:rPr lang="hr-HR" sz="1800" dirty="0" smtClean="0">
                <a:solidFill>
                  <a:srgbClr val="336699"/>
                </a:solidFill>
                <a:latin typeface="Garamond" pitchFamily="18" charset="0"/>
              </a:rPr>
              <a:t>  u suorganizaciji Akademije, održan u Školi narodnog zdravlja „Andrija Štampar“, u Zagrebu</a:t>
            </a:r>
          </a:p>
          <a:p>
            <a:pPr marL="0" indent="0">
              <a:lnSpc>
                <a:spcPct val="80000"/>
              </a:lnSpc>
              <a:buNone/>
              <a:defRPr/>
            </a:pPr>
            <a:endParaRPr lang="hr-HR" sz="1800" b="1" dirty="0" smtClean="0">
              <a:solidFill>
                <a:srgbClr val="336699"/>
              </a:solidFill>
              <a:latin typeface="Garamond" pitchFamily="18" charset="0"/>
            </a:endParaRPr>
          </a:p>
          <a:p>
            <a:pPr>
              <a:lnSpc>
                <a:spcPct val="80000"/>
              </a:lnSpc>
              <a:defRPr/>
            </a:pPr>
            <a:r>
              <a:rPr lang="hr-HR" sz="1800" b="1" dirty="0" smtClean="0">
                <a:solidFill>
                  <a:srgbClr val="336699"/>
                </a:solidFill>
                <a:latin typeface="Garamond" pitchFamily="18" charset="0"/>
              </a:rPr>
              <a:t>20. studeni 2019. - Predstavljanje sveučilišnog udžbenika prof. Petra Kesa i sur.  „Akutno oštećenje bubrega”, HLZ Zagreb </a:t>
            </a:r>
          </a:p>
          <a:p>
            <a:pPr marL="0" indent="0">
              <a:lnSpc>
                <a:spcPct val="80000"/>
              </a:lnSpc>
              <a:buNone/>
              <a:defRPr/>
            </a:pPr>
            <a:endParaRPr lang="hr-HR" sz="1800" b="1" dirty="0" smtClean="0">
              <a:solidFill>
                <a:srgbClr val="336699"/>
              </a:solidFill>
              <a:latin typeface="Garamond" pitchFamily="18" charset="0"/>
            </a:endParaRPr>
          </a:p>
          <a:p>
            <a:pPr>
              <a:lnSpc>
                <a:spcPct val="80000"/>
              </a:lnSpc>
              <a:defRPr/>
            </a:pPr>
            <a:r>
              <a:rPr lang="hr-HR" sz="1800" b="1" dirty="0" smtClean="0">
                <a:solidFill>
                  <a:srgbClr val="336699"/>
                </a:solidFill>
                <a:latin typeface="Garamond" pitchFamily="18" charset="0"/>
              </a:rPr>
              <a:t>28. studeni 2019. – Obilježavanje 90. rođendana Vjekoslava </a:t>
            </a:r>
            <a:r>
              <a:rPr lang="hr-HR" sz="1800" b="1" dirty="0" err="1" smtClean="0">
                <a:solidFill>
                  <a:srgbClr val="336699"/>
                </a:solidFill>
                <a:latin typeface="Garamond" pitchFamily="18" charset="0"/>
              </a:rPr>
              <a:t>Bakašuna</a:t>
            </a:r>
            <a:r>
              <a:rPr lang="hr-HR" sz="1800" b="1" dirty="0" smtClean="0">
                <a:solidFill>
                  <a:srgbClr val="336699"/>
                </a:solidFill>
                <a:latin typeface="Garamond" pitchFamily="18" charset="0"/>
              </a:rPr>
              <a:t> </a:t>
            </a:r>
            <a:r>
              <a:rPr lang="hr-HR" sz="1800" dirty="0" smtClean="0">
                <a:solidFill>
                  <a:srgbClr val="336699"/>
                </a:solidFill>
                <a:latin typeface="Garamond" pitchFamily="18" charset="0"/>
              </a:rPr>
              <a:t>u Rijeci </a:t>
            </a:r>
          </a:p>
          <a:p>
            <a:pPr lvl="0">
              <a:spcBef>
                <a:spcPts val="0"/>
              </a:spcBef>
            </a:pPr>
            <a:endParaRPr lang="hr-HR" sz="1800" dirty="0">
              <a:solidFill>
                <a:srgbClr val="336699"/>
              </a:solidFill>
              <a:latin typeface="Garamond" pitchFamily="18" charset="0"/>
            </a:endParaRPr>
          </a:p>
          <a:p>
            <a:pPr marL="0" indent="0">
              <a:buNone/>
            </a:pPr>
            <a:endParaRPr lang="hr-HR" sz="1800" dirty="0">
              <a:solidFill>
                <a:srgbClr val="336699"/>
              </a:solidFill>
              <a:latin typeface="Garamond" pitchFamily="18" charset="0"/>
            </a:endParaRPr>
          </a:p>
          <a:p>
            <a:pPr lvl="0">
              <a:lnSpc>
                <a:spcPct val="80000"/>
              </a:lnSpc>
              <a:defRPr/>
            </a:pPr>
            <a:endParaRPr lang="hr-HR" sz="1800" dirty="0">
              <a:latin typeface="Garamond" pitchFamily="18" charset="0"/>
            </a:endParaRPr>
          </a:p>
          <a:p>
            <a:pPr eaLnBrk="1" hangingPunct="1">
              <a:lnSpc>
                <a:spcPct val="80000"/>
              </a:lnSpc>
              <a:defRPr/>
            </a:pPr>
            <a:endParaRPr lang="hr-HR" sz="1800" b="1" dirty="0" smtClean="0">
              <a:solidFill>
                <a:schemeClr val="accent1">
                  <a:lumMod val="50000"/>
                </a:schemeClr>
              </a:solidFill>
              <a:effectLst/>
              <a:latin typeface="Garamond" pitchFamily="18" charset="0"/>
            </a:endParaRPr>
          </a:p>
          <a:p>
            <a:pPr eaLnBrk="1" hangingPunct="1">
              <a:lnSpc>
                <a:spcPct val="80000"/>
              </a:lnSpc>
              <a:defRPr/>
            </a:pPr>
            <a:endParaRPr lang="hr-HR" sz="1800" b="1" dirty="0" smtClean="0">
              <a:solidFill>
                <a:schemeClr val="accent1">
                  <a:lumMod val="50000"/>
                </a:schemeClr>
              </a:solidFill>
              <a:effectLst/>
              <a:latin typeface="Garamond" pitchFamily="18" charset="0"/>
            </a:endParaRPr>
          </a:p>
          <a:p>
            <a:pPr eaLnBrk="1" hangingPunct="1">
              <a:lnSpc>
                <a:spcPct val="80000"/>
              </a:lnSpc>
              <a:defRPr/>
            </a:pPr>
            <a:endParaRPr lang="hr-HR" sz="1800" b="1" dirty="0" smtClean="0">
              <a:solidFill>
                <a:schemeClr val="accent1">
                  <a:lumMod val="50000"/>
                </a:schemeClr>
              </a:solidFill>
              <a:effectLst/>
              <a:latin typeface="Garamond" pitchFamily="18" charset="0"/>
            </a:endParaRPr>
          </a:p>
          <a:p>
            <a:pPr marL="109728" indent="0" eaLnBrk="1" hangingPunct="1">
              <a:lnSpc>
                <a:spcPct val="80000"/>
              </a:lnSpc>
              <a:buNone/>
              <a:defRPr/>
            </a:pPr>
            <a:endParaRPr lang="hr-HR" sz="1800" b="1" dirty="0" smtClean="0">
              <a:solidFill>
                <a:schemeClr val="accent1">
                  <a:lumMod val="50000"/>
                </a:schemeClr>
              </a:solidFill>
              <a:effectLst/>
              <a:latin typeface="Garamond" pitchFamily="18" charset="0"/>
            </a:endParaRPr>
          </a:p>
          <a:p>
            <a:pPr>
              <a:lnSpc>
                <a:spcPct val="80000"/>
              </a:lnSpc>
              <a:defRPr/>
            </a:pPr>
            <a:endParaRPr lang="hr-HR" sz="1800" b="1" dirty="0">
              <a:solidFill>
                <a:schemeClr val="accent4"/>
              </a:solidFill>
              <a:effectLst/>
              <a:latin typeface="Garamond" pitchFamily="18" charset="0"/>
            </a:endParaRPr>
          </a:p>
          <a:p>
            <a:pPr marL="0" indent="0" eaLnBrk="1" hangingPunct="1">
              <a:buFont typeface="Wingdings" pitchFamily="2" charset="2"/>
              <a:buNone/>
              <a:defRPr/>
            </a:pPr>
            <a:endParaRPr lang="hr-HR" sz="1800" dirty="0" smtClean="0">
              <a:solidFill>
                <a:schemeClr val="accent4"/>
              </a:solidFill>
              <a:effectLst/>
              <a:latin typeface="Garamond" pitchFamily="18" charset="0"/>
            </a:endParaRPr>
          </a:p>
          <a:p>
            <a:pPr eaLnBrk="1" hangingPunct="1">
              <a:defRPr/>
            </a:pPr>
            <a:endParaRPr lang="hr-HR" sz="1800" dirty="0" smtClean="0">
              <a:solidFill>
                <a:schemeClr val="accent4"/>
              </a:solidFill>
              <a:effectLst/>
              <a:latin typeface="Garamond" pitchFamily="18" charset="0"/>
            </a:endParaRPr>
          </a:p>
          <a:p>
            <a:pPr eaLnBrk="1" hangingPunct="1">
              <a:defRPr/>
            </a:pPr>
            <a:endParaRPr lang="hr-HR" sz="1800" dirty="0" smtClean="0">
              <a:solidFill>
                <a:schemeClr val="tx2">
                  <a:lumMod val="10000"/>
                </a:schemeClr>
              </a:solidFill>
              <a:effectLst/>
              <a:latin typeface="Garamond" pitchFamily="18" charset="0"/>
            </a:endParaRPr>
          </a:p>
          <a:p>
            <a:pPr eaLnBrk="1" hangingPunct="1">
              <a:lnSpc>
                <a:spcPct val="80000"/>
              </a:lnSpc>
              <a:buFont typeface="Wingdings" pitchFamily="2" charset="2"/>
              <a:buNone/>
              <a:defRPr/>
            </a:pPr>
            <a:endParaRPr lang="hr-HR" sz="1800" b="1" dirty="0" smtClean="0">
              <a:solidFill>
                <a:schemeClr val="tx2">
                  <a:lumMod val="10000"/>
                </a:schemeClr>
              </a:solidFill>
              <a:effectLst/>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288" y="260350"/>
            <a:ext cx="8229600" cy="792163"/>
          </a:xfrm>
        </p:spPr>
        <p:txBody>
          <a:bodyPr/>
          <a:lstStyle/>
          <a:p>
            <a:pPr eaLnBrk="1" hangingPunct="1">
              <a:defRPr/>
            </a:pPr>
            <a:r>
              <a:rPr lang="hr-HR" sz="2900" b="1" dirty="0" smtClean="0">
                <a:solidFill>
                  <a:schemeClr val="accent2">
                    <a:lumMod val="75000"/>
                  </a:schemeClr>
                </a:solidFill>
                <a:latin typeface="Garamond" pitchFamily="18" charset="0"/>
              </a:rPr>
              <a:t>Javnozdravstvena događanja</a:t>
            </a:r>
          </a:p>
        </p:txBody>
      </p:sp>
      <p:sp>
        <p:nvSpPr>
          <p:cNvPr id="89091" name="Rectangle 3"/>
          <p:cNvSpPr>
            <a:spLocks noGrp="1" noChangeArrowheads="1"/>
          </p:cNvSpPr>
          <p:nvPr>
            <p:ph sz="quarter" idx="1"/>
          </p:nvPr>
        </p:nvSpPr>
        <p:spPr>
          <a:xfrm>
            <a:off x="395288" y="1196975"/>
            <a:ext cx="8353176" cy="5472113"/>
          </a:xfrm>
        </p:spPr>
        <p:txBody>
          <a:bodyPr>
            <a:normAutofit/>
          </a:bodyPr>
          <a:lstStyle/>
          <a:p>
            <a:pPr marL="0" indent="0" eaLnBrk="1" hangingPunct="1">
              <a:lnSpc>
                <a:spcPct val="80000"/>
              </a:lnSpc>
              <a:buNone/>
              <a:defRPr/>
            </a:pPr>
            <a:endParaRPr lang="hr-HR" sz="1500" dirty="0">
              <a:solidFill>
                <a:schemeClr val="tx1">
                  <a:lumMod val="75000"/>
                  <a:lumOff val="25000"/>
                </a:schemeClr>
              </a:solidFill>
              <a:latin typeface="Garamond" pitchFamily="18" charset="0"/>
            </a:endParaRPr>
          </a:p>
          <a:p>
            <a:pPr marL="609600" indent="-609600" eaLnBrk="1" hangingPunct="1">
              <a:lnSpc>
                <a:spcPct val="80000"/>
              </a:lnSpc>
              <a:defRPr/>
            </a:pPr>
            <a:endParaRPr lang="hr-HR" sz="1500" dirty="0" smtClean="0">
              <a:solidFill>
                <a:schemeClr val="accent1">
                  <a:lumMod val="50000"/>
                </a:schemeClr>
              </a:solidFill>
              <a:latin typeface="Garamond" pitchFamily="18" charset="0"/>
            </a:endParaRPr>
          </a:p>
          <a:p>
            <a:pPr marL="609600" indent="-609600" eaLnBrk="1" hangingPunct="1">
              <a:lnSpc>
                <a:spcPct val="80000"/>
              </a:lnSpc>
              <a:defRPr/>
            </a:pPr>
            <a:endParaRPr lang="hr-HR" sz="1500" dirty="0" smtClean="0">
              <a:solidFill>
                <a:schemeClr val="accent1">
                  <a:lumMod val="50000"/>
                </a:schemeClr>
              </a:solidFill>
              <a:latin typeface="Garamond" pitchFamily="18" charset="0"/>
            </a:endParaRPr>
          </a:p>
          <a:p>
            <a:pPr marL="609600" indent="-609600">
              <a:lnSpc>
                <a:spcPct val="80000"/>
              </a:lnSpc>
              <a:defRPr/>
            </a:pPr>
            <a:endParaRPr lang="hr-HR" sz="1600" dirty="0" smtClean="0">
              <a:solidFill>
                <a:srgbClr val="336699"/>
              </a:solidFill>
              <a:latin typeface="Garamond" pitchFamily="18" charset="0"/>
            </a:endParaRPr>
          </a:p>
          <a:p>
            <a:pPr lvl="0"/>
            <a:r>
              <a:rPr lang="hr-HR" sz="1600" b="1" dirty="0" smtClean="0">
                <a:solidFill>
                  <a:srgbClr val="336699"/>
                </a:solidFill>
                <a:latin typeface="Garamond" pitchFamily="18" charset="0"/>
              </a:rPr>
              <a:t>Odbor </a:t>
            </a:r>
            <a:r>
              <a:rPr lang="hr-HR" sz="1600" b="1" dirty="0">
                <a:solidFill>
                  <a:srgbClr val="336699"/>
                </a:solidFill>
                <a:latin typeface="Garamond" pitchFamily="18" charset="0"/>
              </a:rPr>
              <a:t>za oralno zdravlje Kolegija stomatoloških znanosti Akademije medicinskih znanosti Hrvatske </a:t>
            </a:r>
            <a:r>
              <a:rPr lang="hr-HR" sz="1600" dirty="0">
                <a:solidFill>
                  <a:srgbClr val="336699"/>
                </a:solidFill>
                <a:latin typeface="Garamond" pitchFamily="18" charset="0"/>
              </a:rPr>
              <a:t>i Stomatološki fakultet Sveučilišta u Zagrebu, te Referentni centar Ministarstva zdravstva Republike Hrvatske za preventivnu dentalnu medicinu, zajednički su obilježili </a:t>
            </a:r>
            <a:r>
              <a:rPr lang="hr-HR" sz="1600" b="1" dirty="0">
                <a:solidFill>
                  <a:srgbClr val="336699"/>
                </a:solidFill>
                <a:latin typeface="Garamond" pitchFamily="18" charset="0"/>
              </a:rPr>
              <a:t>Svjetski dan oralnog zdravlja, </a:t>
            </a:r>
            <a:r>
              <a:rPr lang="hr-HR" sz="1600" dirty="0">
                <a:solidFill>
                  <a:srgbClr val="336699"/>
                </a:solidFill>
                <a:latin typeface="Garamond" pitchFamily="18" charset="0"/>
              </a:rPr>
              <a:t>u srijedu 20. ožujka 2019. godine,</a:t>
            </a:r>
            <a:r>
              <a:rPr lang="hr-HR" sz="1600" b="1" dirty="0">
                <a:solidFill>
                  <a:srgbClr val="336699"/>
                </a:solidFill>
                <a:latin typeface="Garamond" pitchFamily="18" charset="0"/>
              </a:rPr>
              <a:t> </a:t>
            </a:r>
            <a:r>
              <a:rPr lang="hr-HR" sz="1600" dirty="0">
                <a:solidFill>
                  <a:srgbClr val="336699"/>
                </a:solidFill>
                <a:latin typeface="Garamond" pitchFamily="18" charset="0"/>
              </a:rPr>
              <a:t>voditelj : prof.dr.sc. Zvonimir </a:t>
            </a:r>
            <a:r>
              <a:rPr lang="hr-HR" sz="1600" dirty="0" smtClean="0">
                <a:solidFill>
                  <a:srgbClr val="336699"/>
                </a:solidFill>
                <a:latin typeface="Garamond" pitchFamily="18" charset="0"/>
              </a:rPr>
              <a:t>Kaić</a:t>
            </a:r>
          </a:p>
          <a:p>
            <a:pPr marL="0" lvl="0" indent="0">
              <a:buNone/>
            </a:pPr>
            <a:endParaRPr lang="hr-HR" sz="1600" dirty="0">
              <a:solidFill>
                <a:srgbClr val="336699"/>
              </a:solidFill>
              <a:latin typeface="Garamond" pitchFamily="18" charset="0"/>
            </a:endParaRPr>
          </a:p>
          <a:p>
            <a:pPr lvl="0"/>
            <a:r>
              <a:rPr lang="hr-HR" sz="1600" b="1" dirty="0">
                <a:solidFill>
                  <a:srgbClr val="336699"/>
                </a:solidFill>
                <a:latin typeface="Garamond" pitchFamily="18" charset="0"/>
              </a:rPr>
              <a:t>Svjetski tjedan glaukoma - </a:t>
            </a:r>
            <a:r>
              <a:rPr lang="hr-HR" sz="1600" b="1" dirty="0" err="1">
                <a:solidFill>
                  <a:srgbClr val="336699"/>
                </a:solidFill>
                <a:latin typeface="Garamond" pitchFamily="18" charset="0"/>
              </a:rPr>
              <a:t>WGW</a:t>
            </a:r>
            <a:r>
              <a:rPr lang="hr-HR" sz="1600" b="1" dirty="0">
                <a:solidFill>
                  <a:srgbClr val="336699"/>
                </a:solidFill>
                <a:latin typeface="Garamond" pitchFamily="18" charset="0"/>
              </a:rPr>
              <a:t>, </a:t>
            </a:r>
            <a:r>
              <a:rPr lang="hr-HR" sz="1600" dirty="0" smtClean="0">
                <a:solidFill>
                  <a:srgbClr val="336699"/>
                </a:solidFill>
                <a:latin typeface="Garamond" pitchFamily="18" charset="0"/>
              </a:rPr>
              <a:t>održan je u Zadru, od 10. do 16</a:t>
            </a:r>
            <a:r>
              <a:rPr lang="hr-HR" sz="1600" dirty="0">
                <a:solidFill>
                  <a:srgbClr val="336699"/>
                </a:solidFill>
                <a:latin typeface="Garamond" pitchFamily="18" charset="0"/>
              </a:rPr>
              <a:t>. </a:t>
            </a:r>
            <a:r>
              <a:rPr lang="hr-HR" sz="1600" dirty="0" smtClean="0">
                <a:solidFill>
                  <a:srgbClr val="336699"/>
                </a:solidFill>
                <a:latin typeface="Garamond" pitchFamily="18" charset="0"/>
              </a:rPr>
              <a:t>ožujka </a:t>
            </a:r>
            <a:r>
              <a:rPr lang="hr-HR" sz="1600" dirty="0">
                <a:solidFill>
                  <a:srgbClr val="336699"/>
                </a:solidFill>
                <a:latin typeface="Garamond" pitchFamily="18" charset="0"/>
              </a:rPr>
              <a:t>2019</a:t>
            </a:r>
            <a:r>
              <a:rPr lang="hr-HR" sz="1600" dirty="0" smtClean="0">
                <a:solidFill>
                  <a:srgbClr val="336699"/>
                </a:solidFill>
                <a:latin typeface="Garamond" pitchFamily="18" charset="0"/>
              </a:rPr>
              <a:t>., </a:t>
            </a:r>
            <a:r>
              <a:rPr lang="hr-HR" sz="1600" dirty="0">
                <a:solidFill>
                  <a:srgbClr val="336699"/>
                </a:solidFill>
                <a:latin typeface="Garamond" pitchFamily="18" charset="0"/>
              </a:rPr>
              <a:t>voditelj: prof</a:t>
            </a:r>
            <a:r>
              <a:rPr lang="hr-HR" sz="1600" dirty="0" smtClean="0">
                <a:solidFill>
                  <a:srgbClr val="336699"/>
                </a:solidFill>
                <a:latin typeface="Garamond" pitchFamily="18" charset="0"/>
              </a:rPr>
              <a:t>. dr. sc</a:t>
            </a:r>
            <a:r>
              <a:rPr lang="hr-HR" sz="1600" dirty="0">
                <a:solidFill>
                  <a:srgbClr val="336699"/>
                </a:solidFill>
                <a:latin typeface="Garamond" pitchFamily="18" charset="0"/>
              </a:rPr>
              <a:t>. Suzana </a:t>
            </a:r>
            <a:r>
              <a:rPr lang="hr-HR" sz="1600" dirty="0" smtClean="0">
                <a:solidFill>
                  <a:srgbClr val="336699"/>
                </a:solidFill>
                <a:latin typeface="Garamond" pitchFamily="18" charset="0"/>
              </a:rPr>
              <a:t>Konjevoda</a:t>
            </a:r>
          </a:p>
          <a:p>
            <a:pPr lvl="0"/>
            <a:endParaRPr lang="hr-HR" sz="1600" dirty="0" smtClean="0">
              <a:solidFill>
                <a:srgbClr val="336699"/>
              </a:solidFill>
              <a:latin typeface="Garamond" pitchFamily="18" charset="0"/>
            </a:endParaRPr>
          </a:p>
          <a:p>
            <a:r>
              <a:rPr lang="hr-HR" sz="1600" b="1" dirty="0">
                <a:solidFill>
                  <a:srgbClr val="336699"/>
                </a:solidFill>
                <a:latin typeface="Garamond" pitchFamily="18" charset="0"/>
              </a:rPr>
              <a:t>Simpozij Harmonični rad Kolegija za javno zdravstvo AMZH</a:t>
            </a:r>
            <a:r>
              <a:rPr lang="hr-HR" sz="1600" dirty="0">
                <a:solidFill>
                  <a:srgbClr val="336699"/>
                </a:solidFill>
                <a:latin typeface="Garamond" pitchFamily="18" charset="0"/>
              </a:rPr>
              <a:t> održan je u Nastavnom zavodu za javno zdravstvo „Andrija Štampar“ u Zagrebu, 18</a:t>
            </a:r>
            <a:r>
              <a:rPr lang="hr-HR" sz="1600" dirty="0" smtClean="0">
                <a:solidFill>
                  <a:srgbClr val="336699"/>
                </a:solidFill>
                <a:latin typeface="Garamond" pitchFamily="18" charset="0"/>
              </a:rPr>
              <a:t>. listopada </a:t>
            </a:r>
            <a:r>
              <a:rPr lang="hr-HR" sz="1600" dirty="0">
                <a:solidFill>
                  <a:srgbClr val="336699"/>
                </a:solidFill>
                <a:latin typeface="Garamond" pitchFamily="18" charset="0"/>
              </a:rPr>
              <a:t>2019</a:t>
            </a:r>
            <a:r>
              <a:rPr lang="hr-HR" sz="1600" dirty="0"/>
              <a:t>.</a:t>
            </a:r>
          </a:p>
          <a:p>
            <a:pPr lvl="0"/>
            <a:endParaRPr lang="hr-HR" sz="1600" dirty="0"/>
          </a:p>
          <a:p>
            <a:pPr marL="609600" indent="-609600">
              <a:lnSpc>
                <a:spcPct val="80000"/>
              </a:lnSpc>
              <a:defRPr/>
            </a:pPr>
            <a:endParaRPr lang="hr-HR" sz="1600" dirty="0" smtClean="0">
              <a:solidFill>
                <a:schemeClr val="accent1">
                  <a:lumMod val="50000"/>
                </a:schemeClr>
              </a:solidFill>
              <a:latin typeface="Garamond" pitchFamily="18" charset="0"/>
            </a:endParaRPr>
          </a:p>
          <a:p>
            <a:pPr marL="609600" indent="-609600">
              <a:lnSpc>
                <a:spcPct val="80000"/>
              </a:lnSpc>
              <a:defRPr/>
            </a:pPr>
            <a:endParaRPr lang="hr-HR" sz="1600" dirty="0">
              <a:solidFill>
                <a:schemeClr val="accent1">
                  <a:lumMod val="50000"/>
                </a:schemeClr>
              </a:solidFill>
              <a:latin typeface="Garamond" pitchFamily="18" charset="0"/>
            </a:endParaRPr>
          </a:p>
          <a:p>
            <a:pPr marL="609600" lvl="0" indent="-609600">
              <a:lnSpc>
                <a:spcPct val="80000"/>
              </a:lnSpc>
              <a:defRPr/>
            </a:pPr>
            <a:endParaRPr lang="hr-HR" sz="1600" dirty="0">
              <a:solidFill>
                <a:schemeClr val="accent1">
                  <a:lumMod val="50000"/>
                </a:schemeClr>
              </a:solidFill>
              <a:latin typeface="Garamond" pitchFamily="18" charset="0"/>
            </a:endParaRPr>
          </a:p>
          <a:p>
            <a:pPr marL="609600" indent="-609600">
              <a:lnSpc>
                <a:spcPct val="80000"/>
              </a:lnSpc>
              <a:defRPr/>
            </a:pPr>
            <a:endParaRPr lang="hr-HR" sz="1600" dirty="0">
              <a:solidFill>
                <a:schemeClr val="accent1">
                  <a:lumMod val="50000"/>
                </a:schemeClr>
              </a:solidFill>
              <a:latin typeface="Garamond" pitchFamily="18" charset="0"/>
            </a:endParaRPr>
          </a:p>
          <a:p>
            <a:pPr marL="0" indent="0">
              <a:lnSpc>
                <a:spcPct val="80000"/>
              </a:lnSpc>
              <a:buNone/>
              <a:defRPr/>
            </a:pPr>
            <a:endParaRPr lang="hr-HR" sz="1500" dirty="0" smtClean="0">
              <a:solidFill>
                <a:schemeClr val="accent1">
                  <a:lumMod val="50000"/>
                </a:schemeClr>
              </a:solidFill>
              <a:latin typeface="Garamond" pitchFamily="18" charset="0"/>
            </a:endParaRPr>
          </a:p>
          <a:p>
            <a:pPr marL="609600" indent="-609600" eaLnBrk="1" hangingPunct="1">
              <a:lnSpc>
                <a:spcPct val="80000"/>
              </a:lnSpc>
              <a:defRPr/>
            </a:pPr>
            <a:endParaRPr lang="hr-HR" sz="1300" dirty="0" smtClean="0">
              <a:solidFill>
                <a:schemeClr val="accent1">
                  <a:lumMod val="50000"/>
                </a:schemeClr>
              </a:solidFill>
              <a:latin typeface="Garamond" pitchFamily="18" charset="0"/>
            </a:endParaRPr>
          </a:p>
          <a:p>
            <a:pPr marL="609600" indent="-609600" eaLnBrk="1" hangingPunct="1">
              <a:lnSpc>
                <a:spcPct val="80000"/>
              </a:lnSpc>
              <a:defRPr/>
            </a:pPr>
            <a:endParaRPr lang="hr-HR" sz="1300" dirty="0" smtClean="0">
              <a:solidFill>
                <a:schemeClr val="accent1">
                  <a:lumMod val="50000"/>
                </a:schemeClr>
              </a:solidFill>
              <a:latin typeface="Garamond" pitchFamily="18" charset="0"/>
            </a:endParaRPr>
          </a:p>
          <a:p>
            <a:pPr marL="609600" indent="-609600" eaLnBrk="1" hangingPunct="1">
              <a:lnSpc>
                <a:spcPct val="80000"/>
              </a:lnSpc>
              <a:defRPr/>
            </a:pPr>
            <a:endParaRPr lang="hr-HR" sz="1300" dirty="0" smtClean="0">
              <a:solidFill>
                <a:schemeClr val="accent1">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a:solidFill>
                  <a:schemeClr val="accent2">
                    <a:lumMod val="75000"/>
                  </a:schemeClr>
                </a:solidFill>
              </a:rPr>
              <a:t>Međunarodne aktivnosti </a:t>
            </a:r>
            <a:endParaRPr lang="hr-HR" b="1" dirty="0">
              <a:solidFill>
                <a:schemeClr val="accent2">
                  <a:lumMod val="75000"/>
                </a:schemeClr>
              </a:solidFill>
            </a:endParaRPr>
          </a:p>
        </p:txBody>
      </p:sp>
      <p:sp>
        <p:nvSpPr>
          <p:cNvPr id="3" name="Pravokutnik 2"/>
          <p:cNvSpPr/>
          <p:nvPr/>
        </p:nvSpPr>
        <p:spPr>
          <a:xfrm>
            <a:off x="472527" y="1443336"/>
            <a:ext cx="8424936" cy="5632311"/>
          </a:xfrm>
          <a:prstGeom prst="rect">
            <a:avLst/>
          </a:prstGeom>
        </p:spPr>
        <p:txBody>
          <a:bodyPr wrap="square">
            <a:spAutoFit/>
          </a:bodyPr>
          <a:lstStyle/>
          <a:p>
            <a:pPr marL="285750" indent="-285750">
              <a:buFont typeface="Arial" pitchFamily="34" charset="0"/>
              <a:buChar char="•"/>
            </a:pPr>
            <a:r>
              <a:rPr lang="hr-HR" b="1" dirty="0" smtClean="0">
                <a:solidFill>
                  <a:srgbClr val="336699"/>
                </a:solidFill>
                <a:latin typeface="Garamond" pitchFamily="18" charset="0"/>
              </a:rPr>
              <a:t>„</a:t>
            </a:r>
            <a:r>
              <a:rPr lang="hr-HR" b="1" dirty="0" err="1" smtClean="0">
                <a:solidFill>
                  <a:srgbClr val="336699"/>
                </a:solidFill>
                <a:latin typeface="Garamond" pitchFamily="18" charset="0"/>
              </a:rPr>
              <a:t>Regional</a:t>
            </a:r>
            <a:r>
              <a:rPr lang="hr-HR" b="1" dirty="0" smtClean="0">
                <a:solidFill>
                  <a:srgbClr val="336699"/>
                </a:solidFill>
                <a:latin typeface="Garamond" pitchFamily="18" charset="0"/>
              </a:rPr>
              <a:t> </a:t>
            </a:r>
            <a:r>
              <a:rPr lang="hr-HR" b="1" dirty="0">
                <a:solidFill>
                  <a:srgbClr val="336699"/>
                </a:solidFill>
                <a:latin typeface="Garamond" pitchFamily="18" charset="0"/>
              </a:rPr>
              <a:t>Forum </a:t>
            </a:r>
            <a:r>
              <a:rPr lang="en-US" b="1" dirty="0" smtClean="0">
                <a:solidFill>
                  <a:srgbClr val="336699"/>
                </a:solidFill>
                <a:latin typeface="Garamond" pitchFamily="18" charset="0"/>
              </a:rPr>
              <a:t>on Sustainable Development for </a:t>
            </a:r>
            <a:r>
              <a:rPr lang="en-US" b="1" dirty="0" err="1" smtClean="0">
                <a:solidFill>
                  <a:srgbClr val="336699"/>
                </a:solidFill>
                <a:latin typeface="Garamond" pitchFamily="18" charset="0"/>
              </a:rPr>
              <a:t>UNECE</a:t>
            </a:r>
            <a:r>
              <a:rPr lang="en-US" b="1" dirty="0" smtClean="0">
                <a:solidFill>
                  <a:srgbClr val="336699"/>
                </a:solidFill>
                <a:latin typeface="Garamond" pitchFamily="18" charset="0"/>
              </a:rPr>
              <a:t> Region“,  </a:t>
            </a:r>
            <a:r>
              <a:rPr lang="en-US" dirty="0" err="1" smtClean="0">
                <a:solidFill>
                  <a:srgbClr val="336699"/>
                </a:solidFill>
                <a:latin typeface="Garamond" pitchFamily="18" charset="0"/>
              </a:rPr>
              <a:t>Ženeva</a:t>
            </a:r>
            <a:r>
              <a:rPr lang="en-US" dirty="0" smtClean="0">
                <a:solidFill>
                  <a:srgbClr val="336699"/>
                </a:solidFill>
                <a:latin typeface="Garamond" pitchFamily="18" charset="0"/>
              </a:rPr>
              <a:t>, </a:t>
            </a:r>
            <a:r>
              <a:rPr lang="en-US" b="1" dirty="0" smtClean="0">
                <a:solidFill>
                  <a:srgbClr val="336699"/>
                </a:solidFill>
                <a:latin typeface="Garamond" pitchFamily="18" charset="0"/>
              </a:rPr>
              <a:t>21. - 22. </a:t>
            </a:r>
            <a:r>
              <a:rPr lang="en-US" b="1" dirty="0" err="1" smtClean="0">
                <a:solidFill>
                  <a:srgbClr val="336699"/>
                </a:solidFill>
                <a:latin typeface="Garamond" pitchFamily="18" charset="0"/>
              </a:rPr>
              <a:t>ožujka</a:t>
            </a:r>
            <a:r>
              <a:rPr lang="en-US" b="1" dirty="0" smtClean="0">
                <a:solidFill>
                  <a:srgbClr val="336699"/>
                </a:solidFill>
                <a:latin typeface="Garamond" pitchFamily="18" charset="0"/>
              </a:rPr>
              <a:t> 2019.; </a:t>
            </a:r>
            <a:r>
              <a:rPr lang="en-US" dirty="0" err="1" smtClean="0">
                <a:solidFill>
                  <a:srgbClr val="336699"/>
                </a:solidFill>
                <a:latin typeface="Garamond" pitchFamily="18" charset="0"/>
              </a:rPr>
              <a:t>predstavljanje</a:t>
            </a:r>
            <a:r>
              <a:rPr lang="en-US" dirty="0" smtClean="0">
                <a:solidFill>
                  <a:srgbClr val="336699"/>
                </a:solidFill>
                <a:latin typeface="Garamond" pitchFamily="18" charset="0"/>
              </a:rPr>
              <a:t> </a:t>
            </a:r>
            <a:r>
              <a:rPr lang="en-US" dirty="0" err="1" smtClean="0">
                <a:solidFill>
                  <a:srgbClr val="336699"/>
                </a:solidFill>
                <a:latin typeface="Garamond" pitchFamily="18" charset="0"/>
              </a:rPr>
              <a:t>hrvatskog</a:t>
            </a:r>
            <a:r>
              <a:rPr lang="en-US" dirty="0" smtClean="0">
                <a:solidFill>
                  <a:srgbClr val="336699"/>
                </a:solidFill>
                <a:latin typeface="Garamond" pitchFamily="18" charset="0"/>
              </a:rPr>
              <a:t> Heat Health Action Plan - </a:t>
            </a:r>
            <a:r>
              <a:rPr lang="en-US" b="1" dirty="0" smtClean="0">
                <a:solidFill>
                  <a:srgbClr val="336699"/>
                </a:solidFill>
                <a:latin typeface="Garamond" pitchFamily="18" charset="0"/>
              </a:rPr>
              <a:t>prim. dr. sc. </a:t>
            </a:r>
            <a:r>
              <a:rPr lang="en-US" b="1" dirty="0" err="1" smtClean="0">
                <a:solidFill>
                  <a:srgbClr val="336699"/>
                </a:solidFill>
                <a:latin typeface="Garamond" pitchFamily="18" charset="0"/>
              </a:rPr>
              <a:t>Inge</a:t>
            </a:r>
            <a:r>
              <a:rPr lang="en-US" b="1" dirty="0" smtClean="0">
                <a:solidFill>
                  <a:srgbClr val="336699"/>
                </a:solidFill>
                <a:latin typeface="Garamond" pitchFamily="18" charset="0"/>
              </a:rPr>
              <a:t> Heim</a:t>
            </a:r>
          </a:p>
          <a:p>
            <a:pPr marL="285750" indent="-285750">
              <a:buFont typeface="Arial" pitchFamily="34" charset="0"/>
              <a:buChar char="•"/>
            </a:pPr>
            <a:endParaRPr lang="en-US" dirty="0" smtClean="0">
              <a:solidFill>
                <a:srgbClr val="336699"/>
              </a:solidFill>
              <a:latin typeface="Garamond" pitchFamily="18" charset="0"/>
            </a:endParaRPr>
          </a:p>
          <a:p>
            <a:pPr marL="285750" indent="-285750">
              <a:buFont typeface="Arial" pitchFamily="34" charset="0"/>
              <a:buChar char="•"/>
            </a:pPr>
            <a:r>
              <a:rPr lang="en-US" b="1" dirty="0" smtClean="0">
                <a:solidFill>
                  <a:srgbClr val="336699"/>
                </a:solidFill>
                <a:latin typeface="Garamond" pitchFamily="18" charset="0"/>
              </a:rPr>
              <a:t>‘Enabling health equality in Europe – the role of health research’,  </a:t>
            </a:r>
            <a:r>
              <a:rPr lang="en-US" dirty="0" smtClean="0">
                <a:solidFill>
                  <a:srgbClr val="336699"/>
                </a:solidFill>
                <a:latin typeface="Garamond" pitchFamily="18" charset="0"/>
              </a:rPr>
              <a:t>6. </a:t>
            </a:r>
            <a:r>
              <a:rPr lang="en-US" dirty="0" err="1" smtClean="0">
                <a:solidFill>
                  <a:srgbClr val="336699"/>
                </a:solidFill>
                <a:latin typeface="Garamond" pitchFamily="18" charset="0"/>
              </a:rPr>
              <a:t>svibnja</a:t>
            </a:r>
            <a:r>
              <a:rPr lang="en-US" dirty="0" smtClean="0">
                <a:solidFill>
                  <a:srgbClr val="336699"/>
                </a:solidFill>
                <a:latin typeface="Garamond" pitchFamily="18" charset="0"/>
              </a:rPr>
              <a:t> 2019. </a:t>
            </a:r>
            <a:r>
              <a:rPr lang="en-US" dirty="0" err="1" smtClean="0">
                <a:solidFill>
                  <a:srgbClr val="336699"/>
                </a:solidFill>
                <a:latin typeface="Garamond" pitchFamily="18" charset="0"/>
              </a:rPr>
              <a:t>godine</a:t>
            </a:r>
            <a:r>
              <a:rPr lang="en-US" dirty="0" smtClean="0">
                <a:solidFill>
                  <a:srgbClr val="336699"/>
                </a:solidFill>
                <a:latin typeface="Garamond" pitchFamily="18" charset="0"/>
              </a:rPr>
              <a:t>,  Brussels;  </a:t>
            </a:r>
            <a:r>
              <a:rPr lang="en-US" b="1" dirty="0" smtClean="0">
                <a:solidFill>
                  <a:srgbClr val="336699"/>
                </a:solidFill>
                <a:latin typeface="Garamond" pitchFamily="18" charset="0"/>
              </a:rPr>
              <a:t>prof. dr. sc. </a:t>
            </a:r>
            <a:r>
              <a:rPr lang="en-US" b="1" dirty="0" err="1" smtClean="0">
                <a:solidFill>
                  <a:srgbClr val="336699"/>
                </a:solidFill>
                <a:latin typeface="Garamond" pitchFamily="18" charset="0"/>
              </a:rPr>
              <a:t>Branko</a:t>
            </a:r>
            <a:r>
              <a:rPr lang="en-US" b="1" dirty="0" smtClean="0">
                <a:solidFill>
                  <a:srgbClr val="336699"/>
                </a:solidFill>
                <a:latin typeface="Garamond" pitchFamily="18" charset="0"/>
              </a:rPr>
              <a:t> </a:t>
            </a:r>
            <a:r>
              <a:rPr lang="en-US" b="1" dirty="0" err="1" smtClean="0">
                <a:solidFill>
                  <a:srgbClr val="336699"/>
                </a:solidFill>
                <a:latin typeface="Garamond" pitchFamily="18" charset="0"/>
              </a:rPr>
              <a:t>Kolarić</a:t>
            </a:r>
            <a:r>
              <a:rPr lang="en-US" b="1" dirty="0" smtClean="0">
                <a:solidFill>
                  <a:srgbClr val="336699"/>
                </a:solidFill>
                <a:latin typeface="Garamond" pitchFamily="18" charset="0"/>
              </a:rPr>
              <a:t>,</a:t>
            </a:r>
            <a:r>
              <a:rPr lang="en-US" dirty="0" smtClean="0">
                <a:solidFill>
                  <a:srgbClr val="336699"/>
                </a:solidFill>
                <a:latin typeface="Garamond" pitchFamily="18" charset="0"/>
              </a:rPr>
              <a:t> </a:t>
            </a:r>
            <a:r>
              <a:rPr lang="en-US" dirty="0" err="1" smtClean="0">
                <a:solidFill>
                  <a:srgbClr val="336699"/>
                </a:solidFill>
                <a:latin typeface="Garamond" pitchFamily="18" charset="0"/>
              </a:rPr>
              <a:t>predstavnik</a:t>
            </a:r>
            <a:r>
              <a:rPr lang="en-US" dirty="0" smtClean="0">
                <a:solidFill>
                  <a:srgbClr val="336699"/>
                </a:solidFill>
                <a:latin typeface="Garamond" pitchFamily="18" charset="0"/>
              </a:rPr>
              <a:t> </a:t>
            </a:r>
            <a:r>
              <a:rPr lang="en-US" dirty="0" err="1" smtClean="0">
                <a:solidFill>
                  <a:srgbClr val="336699"/>
                </a:solidFill>
                <a:latin typeface="Garamond" pitchFamily="18" charset="0"/>
              </a:rPr>
              <a:t>AMZH</a:t>
            </a:r>
            <a:r>
              <a:rPr lang="en-US" dirty="0" smtClean="0">
                <a:solidFill>
                  <a:srgbClr val="336699"/>
                </a:solidFill>
                <a:latin typeface="Garamond" pitchFamily="18" charset="0"/>
              </a:rPr>
              <a:t>.</a:t>
            </a:r>
          </a:p>
          <a:p>
            <a:pPr marL="285750" indent="-285750">
              <a:buFont typeface="Arial" pitchFamily="34" charset="0"/>
              <a:buChar char="•"/>
            </a:pPr>
            <a:endParaRPr lang="en-US" dirty="0" smtClean="0">
              <a:solidFill>
                <a:srgbClr val="336699"/>
              </a:solidFill>
              <a:latin typeface="Garamond" pitchFamily="18" charset="0"/>
            </a:endParaRPr>
          </a:p>
          <a:p>
            <a:pPr marL="285750" indent="-285750">
              <a:buFont typeface="Arial" pitchFamily="34" charset="0"/>
              <a:buChar char="•"/>
            </a:pPr>
            <a:r>
              <a:rPr lang="en-US" dirty="0" err="1" smtClean="0">
                <a:solidFill>
                  <a:srgbClr val="336699"/>
                </a:solidFill>
                <a:latin typeface="Garamond" pitchFamily="18" charset="0"/>
              </a:rPr>
              <a:t>S</a:t>
            </a:r>
            <a:r>
              <a:rPr lang="en-US" b="1" dirty="0" err="1" smtClean="0">
                <a:solidFill>
                  <a:srgbClr val="336699"/>
                </a:solidFill>
                <a:latin typeface="Garamond" pitchFamily="18" charset="0"/>
              </a:rPr>
              <a:t>jednica</a:t>
            </a:r>
            <a:r>
              <a:rPr lang="en-US" b="1" dirty="0" smtClean="0">
                <a:solidFill>
                  <a:srgbClr val="336699"/>
                </a:solidFill>
                <a:latin typeface="Garamond" pitchFamily="18" charset="0"/>
              </a:rPr>
              <a:t> </a:t>
            </a:r>
            <a:r>
              <a:rPr lang="en-US" b="1" dirty="0" err="1" smtClean="0">
                <a:solidFill>
                  <a:srgbClr val="336699"/>
                </a:solidFill>
                <a:latin typeface="Garamond" pitchFamily="18" charset="0"/>
              </a:rPr>
              <a:t>Predsjedništva</a:t>
            </a:r>
            <a:r>
              <a:rPr lang="en-US" b="1" dirty="0" smtClean="0">
                <a:solidFill>
                  <a:srgbClr val="336699"/>
                </a:solidFill>
                <a:latin typeface="Garamond" pitchFamily="18" charset="0"/>
              </a:rPr>
              <a:t> </a:t>
            </a:r>
            <a:r>
              <a:rPr lang="en-US" b="1" dirty="0" err="1" smtClean="0">
                <a:solidFill>
                  <a:srgbClr val="336699"/>
                </a:solidFill>
                <a:latin typeface="Garamond" pitchFamily="18" charset="0"/>
              </a:rPr>
              <a:t>AMZH</a:t>
            </a:r>
            <a:r>
              <a:rPr lang="en-US" b="1" dirty="0" smtClean="0">
                <a:solidFill>
                  <a:srgbClr val="336699"/>
                </a:solidFill>
                <a:latin typeface="Garamond" pitchFamily="18" charset="0"/>
              </a:rPr>
              <a:t> 14. </a:t>
            </a:r>
            <a:r>
              <a:rPr lang="en-US" b="1" dirty="0" err="1" smtClean="0">
                <a:solidFill>
                  <a:srgbClr val="336699"/>
                </a:solidFill>
                <a:latin typeface="Garamond" pitchFamily="18" charset="0"/>
              </a:rPr>
              <a:t>listopada</a:t>
            </a:r>
            <a:r>
              <a:rPr lang="en-US" b="1" dirty="0" smtClean="0">
                <a:solidFill>
                  <a:srgbClr val="336699"/>
                </a:solidFill>
                <a:latin typeface="Garamond" pitchFamily="18" charset="0"/>
              </a:rPr>
              <a:t> 2019.g.  u 14 sati  s </a:t>
            </a:r>
            <a:r>
              <a:rPr lang="en-US" b="1" dirty="0" err="1" smtClean="0">
                <a:solidFill>
                  <a:srgbClr val="336699"/>
                </a:solidFill>
                <a:latin typeface="Garamond" pitchFamily="18" charset="0"/>
              </a:rPr>
              <a:t>delegatima</a:t>
            </a:r>
            <a:r>
              <a:rPr lang="en-US" b="1" dirty="0" smtClean="0">
                <a:solidFill>
                  <a:srgbClr val="336699"/>
                </a:solidFill>
                <a:latin typeface="Garamond" pitchFamily="18" charset="0"/>
              </a:rPr>
              <a:t> </a:t>
            </a:r>
            <a:r>
              <a:rPr lang="en-US" b="1" dirty="0" err="1" smtClean="0">
                <a:solidFill>
                  <a:srgbClr val="336699"/>
                </a:solidFill>
                <a:latin typeface="Garamond" pitchFamily="18" charset="0"/>
              </a:rPr>
              <a:t>FEAM</a:t>
            </a:r>
            <a:r>
              <a:rPr lang="en-US" b="1" dirty="0" smtClean="0">
                <a:solidFill>
                  <a:srgbClr val="336699"/>
                </a:solidFill>
                <a:latin typeface="Garamond" pitchFamily="18" charset="0"/>
              </a:rPr>
              <a:t>-a: Laurence </a:t>
            </a:r>
            <a:r>
              <a:rPr lang="en-US" b="1" dirty="0" err="1" smtClean="0">
                <a:solidFill>
                  <a:srgbClr val="336699"/>
                </a:solidFill>
                <a:latin typeface="Garamond" pitchFamily="18" charset="0"/>
              </a:rPr>
              <a:t>Legros</a:t>
            </a:r>
            <a:r>
              <a:rPr lang="en-US" b="1" dirty="0" smtClean="0">
                <a:solidFill>
                  <a:srgbClr val="336699"/>
                </a:solidFill>
                <a:latin typeface="Garamond" pitchFamily="18" charset="0"/>
              </a:rPr>
              <a:t> </a:t>
            </a:r>
            <a:r>
              <a:rPr lang="en-US" b="1" dirty="0" err="1" smtClean="0">
                <a:solidFill>
                  <a:srgbClr val="336699"/>
                </a:solidFill>
                <a:latin typeface="Garamond" pitchFamily="18" charset="0"/>
              </a:rPr>
              <a:t>i</a:t>
            </a:r>
            <a:r>
              <a:rPr lang="en-US" b="1" dirty="0" smtClean="0">
                <a:solidFill>
                  <a:srgbClr val="336699"/>
                </a:solidFill>
                <a:latin typeface="Garamond" pitchFamily="18" charset="0"/>
              </a:rPr>
              <a:t> Rosa Castro u </a:t>
            </a:r>
            <a:r>
              <a:rPr lang="en-US" b="1" dirty="0" err="1" smtClean="0">
                <a:solidFill>
                  <a:srgbClr val="336699"/>
                </a:solidFill>
                <a:latin typeface="Garamond" pitchFamily="18" charset="0"/>
              </a:rPr>
              <a:t>AMZH</a:t>
            </a:r>
            <a:r>
              <a:rPr lang="en-US" b="1" dirty="0" smtClean="0">
                <a:solidFill>
                  <a:srgbClr val="336699"/>
                </a:solidFill>
                <a:latin typeface="Garamond" pitchFamily="18" charset="0"/>
              </a:rPr>
              <a:t>, </a:t>
            </a:r>
            <a:r>
              <a:rPr lang="en-US" b="1" dirty="0" err="1" smtClean="0">
                <a:solidFill>
                  <a:srgbClr val="336699"/>
                </a:solidFill>
                <a:latin typeface="Garamond" pitchFamily="18" charset="0"/>
              </a:rPr>
              <a:t>Praška</a:t>
            </a:r>
            <a:r>
              <a:rPr lang="en-US" b="1" dirty="0" smtClean="0">
                <a:solidFill>
                  <a:srgbClr val="336699"/>
                </a:solidFill>
                <a:latin typeface="Garamond" pitchFamily="18" charset="0"/>
              </a:rPr>
              <a:t> 3, Zagreb</a:t>
            </a:r>
          </a:p>
          <a:p>
            <a:r>
              <a:rPr lang="en-US" b="1" dirty="0" smtClean="0">
                <a:solidFill>
                  <a:srgbClr val="336699"/>
                </a:solidFill>
                <a:latin typeface="Garamond" pitchFamily="18" charset="0"/>
              </a:rPr>
              <a:t>     </a:t>
            </a:r>
            <a:r>
              <a:rPr lang="en-US" b="1" dirty="0" err="1" smtClean="0">
                <a:solidFill>
                  <a:srgbClr val="336699"/>
                </a:solidFill>
                <a:latin typeface="Garamond" pitchFamily="18" charset="0"/>
              </a:rPr>
              <a:t>Prisutni</a:t>
            </a:r>
            <a:r>
              <a:rPr lang="en-US" b="1" dirty="0" smtClean="0">
                <a:solidFill>
                  <a:srgbClr val="336699"/>
                </a:solidFill>
                <a:latin typeface="Garamond" pitchFamily="18" charset="0"/>
              </a:rPr>
              <a:t>: </a:t>
            </a:r>
            <a:r>
              <a:rPr lang="en-US" dirty="0" smtClean="0">
                <a:solidFill>
                  <a:srgbClr val="336699"/>
                </a:solidFill>
                <a:latin typeface="Garamond" pitchFamily="18" charset="0"/>
              </a:rPr>
              <a:t>prof.dr.sc. </a:t>
            </a:r>
            <a:r>
              <a:rPr lang="en-US" dirty="0" err="1" smtClean="0">
                <a:solidFill>
                  <a:srgbClr val="336699"/>
                </a:solidFill>
                <a:latin typeface="Garamond" pitchFamily="18" charset="0"/>
              </a:rPr>
              <a:t>Jasna</a:t>
            </a:r>
            <a:r>
              <a:rPr lang="en-US" dirty="0" smtClean="0">
                <a:solidFill>
                  <a:srgbClr val="336699"/>
                </a:solidFill>
                <a:latin typeface="Garamond" pitchFamily="18" charset="0"/>
              </a:rPr>
              <a:t> </a:t>
            </a:r>
            <a:r>
              <a:rPr lang="en-US" dirty="0" err="1" smtClean="0">
                <a:solidFill>
                  <a:srgbClr val="336699"/>
                </a:solidFill>
                <a:latin typeface="Garamond" pitchFamily="18" charset="0"/>
              </a:rPr>
              <a:t>Lipozenčić</a:t>
            </a:r>
            <a:r>
              <a:rPr lang="en-US" dirty="0" smtClean="0">
                <a:solidFill>
                  <a:srgbClr val="336699"/>
                </a:solidFill>
                <a:latin typeface="Garamond" pitchFamily="18" charset="0"/>
              </a:rPr>
              <a:t>, prof.dr.sc. Kristina </a:t>
            </a:r>
            <a:r>
              <a:rPr lang="en-US" dirty="0" err="1" smtClean="0">
                <a:solidFill>
                  <a:srgbClr val="336699"/>
                </a:solidFill>
                <a:latin typeface="Garamond" pitchFamily="18" charset="0"/>
              </a:rPr>
              <a:t>Potočki</a:t>
            </a:r>
            <a:r>
              <a:rPr lang="en-US" dirty="0" smtClean="0">
                <a:solidFill>
                  <a:srgbClr val="336699"/>
                </a:solidFill>
                <a:latin typeface="Garamond" pitchFamily="18" charset="0"/>
              </a:rPr>
              <a:t>, prof.dr.sc. D. </a:t>
            </a:r>
            <a:r>
              <a:rPr lang="en-US" dirty="0" err="1" smtClean="0">
                <a:solidFill>
                  <a:srgbClr val="336699"/>
                </a:solidFill>
                <a:latin typeface="Garamond" pitchFamily="18" charset="0"/>
              </a:rPr>
              <a:t>Đanić</a:t>
            </a:r>
            <a:r>
              <a:rPr lang="en-US" dirty="0" smtClean="0">
                <a:solidFill>
                  <a:srgbClr val="336699"/>
                </a:solidFill>
                <a:latin typeface="Garamond" pitchFamily="18" charset="0"/>
              </a:rPr>
              <a:t>;</a:t>
            </a:r>
          </a:p>
          <a:p>
            <a:r>
              <a:rPr lang="en-US" dirty="0" smtClean="0">
                <a:solidFill>
                  <a:srgbClr val="336699"/>
                </a:solidFill>
                <a:latin typeface="Garamond" pitchFamily="18" charset="0"/>
              </a:rPr>
              <a:t>     prof.dr.sc. J. </a:t>
            </a:r>
            <a:r>
              <a:rPr lang="en-US" dirty="0" err="1" smtClean="0">
                <a:solidFill>
                  <a:srgbClr val="336699"/>
                </a:solidFill>
                <a:latin typeface="Garamond" pitchFamily="18" charset="0"/>
              </a:rPr>
              <a:t>Čulig</a:t>
            </a:r>
            <a:r>
              <a:rPr lang="en-US" dirty="0" smtClean="0">
                <a:solidFill>
                  <a:srgbClr val="336699"/>
                </a:solidFill>
                <a:latin typeface="Garamond" pitchFamily="18" charset="0"/>
              </a:rPr>
              <a:t>- </a:t>
            </a:r>
            <a:r>
              <a:rPr lang="en-US" dirty="0" err="1" smtClean="0">
                <a:solidFill>
                  <a:srgbClr val="336699"/>
                </a:solidFill>
                <a:latin typeface="Garamond" pitchFamily="18" charset="0"/>
              </a:rPr>
              <a:t>predstavnik</a:t>
            </a:r>
            <a:r>
              <a:rPr lang="en-US" dirty="0" smtClean="0">
                <a:solidFill>
                  <a:srgbClr val="336699"/>
                </a:solidFill>
                <a:latin typeface="Garamond" pitchFamily="18" charset="0"/>
              </a:rPr>
              <a:t> </a:t>
            </a:r>
            <a:r>
              <a:rPr lang="en-US" dirty="0" err="1" smtClean="0">
                <a:solidFill>
                  <a:srgbClr val="336699"/>
                </a:solidFill>
                <a:latin typeface="Garamond" pitchFamily="18" charset="0"/>
              </a:rPr>
              <a:t>Akademije</a:t>
            </a:r>
            <a:r>
              <a:rPr lang="en-US" dirty="0" smtClean="0">
                <a:solidFill>
                  <a:srgbClr val="336699"/>
                </a:solidFill>
                <a:latin typeface="Garamond" pitchFamily="18" charset="0"/>
              </a:rPr>
              <a:t> u </a:t>
            </a:r>
            <a:r>
              <a:rPr lang="en-US" dirty="0" err="1" smtClean="0">
                <a:solidFill>
                  <a:srgbClr val="336699"/>
                </a:solidFill>
                <a:latin typeface="Garamond" pitchFamily="18" charset="0"/>
              </a:rPr>
              <a:t>FEAM</a:t>
            </a:r>
            <a:r>
              <a:rPr lang="en-US" dirty="0" smtClean="0">
                <a:solidFill>
                  <a:srgbClr val="336699"/>
                </a:solidFill>
                <a:latin typeface="Garamond" pitchFamily="18" charset="0"/>
              </a:rPr>
              <a:t>-u, prof.dr.sc.</a:t>
            </a:r>
            <a:r>
              <a:rPr lang="hr-HR" dirty="0" smtClean="0">
                <a:solidFill>
                  <a:srgbClr val="336699"/>
                </a:solidFill>
                <a:latin typeface="Garamond" pitchFamily="18" charset="0"/>
              </a:rPr>
              <a:t> </a:t>
            </a:r>
            <a:r>
              <a:rPr lang="en-US" dirty="0" smtClean="0">
                <a:solidFill>
                  <a:srgbClr val="336699"/>
                </a:solidFill>
                <a:latin typeface="Garamond" pitchFamily="18" charset="0"/>
              </a:rPr>
              <a:t>D.</a:t>
            </a:r>
            <a:r>
              <a:rPr lang="hr-HR" dirty="0" smtClean="0">
                <a:solidFill>
                  <a:srgbClr val="336699"/>
                </a:solidFill>
                <a:latin typeface="Garamond" pitchFamily="18" charset="0"/>
              </a:rPr>
              <a:t> </a:t>
            </a:r>
            <a:r>
              <a:rPr lang="en-US" dirty="0" err="1" smtClean="0">
                <a:solidFill>
                  <a:srgbClr val="336699"/>
                </a:solidFill>
                <a:latin typeface="Garamond" pitchFamily="18" charset="0"/>
              </a:rPr>
              <a:t>Štimac</a:t>
            </a:r>
            <a:r>
              <a:rPr lang="en-US" dirty="0" smtClean="0">
                <a:solidFill>
                  <a:srgbClr val="336699"/>
                </a:solidFill>
                <a:latin typeface="Garamond" pitchFamily="18" charset="0"/>
              </a:rPr>
              <a:t> </a:t>
            </a:r>
            <a:endParaRPr lang="hr-HR" dirty="0" smtClean="0">
              <a:solidFill>
                <a:srgbClr val="336699"/>
              </a:solidFill>
              <a:latin typeface="Garamond" pitchFamily="18" charset="0"/>
            </a:endParaRPr>
          </a:p>
          <a:p>
            <a:endParaRPr lang="hr-HR" dirty="0">
              <a:solidFill>
                <a:srgbClr val="336699"/>
              </a:solidFill>
              <a:latin typeface="Garamond" pitchFamily="18" charset="0"/>
            </a:endParaRPr>
          </a:p>
          <a:p>
            <a:pPr marL="285750" indent="-285750">
              <a:buFont typeface="Arial" pitchFamily="34" charset="0"/>
              <a:buChar char="•"/>
            </a:pPr>
            <a:r>
              <a:rPr lang="hr-HR" b="1" dirty="0" err="1" smtClean="0">
                <a:solidFill>
                  <a:srgbClr val="336699"/>
                </a:solidFill>
                <a:latin typeface="Garamond" pitchFamily="18" charset="0"/>
              </a:rPr>
              <a:t>XXI</a:t>
            </a:r>
            <a:r>
              <a:rPr lang="hr-HR" b="1" dirty="0" smtClean="0">
                <a:solidFill>
                  <a:srgbClr val="336699"/>
                </a:solidFill>
                <a:latin typeface="Garamond" pitchFamily="18" charset="0"/>
              </a:rPr>
              <a:t> Poslijediplomski tečaj ginekološke kirurgije i endoskopije s međunarodnim sudjelovanjem  </a:t>
            </a:r>
            <a:r>
              <a:rPr lang="hr-HR" b="1" dirty="0" err="1" smtClean="0">
                <a:solidFill>
                  <a:srgbClr val="336699"/>
                </a:solidFill>
                <a:latin typeface="Garamond" pitchFamily="18" charset="0"/>
              </a:rPr>
              <a:t>Kurt</a:t>
            </a:r>
            <a:r>
              <a:rPr lang="hr-HR" b="1" dirty="0" smtClean="0">
                <a:solidFill>
                  <a:srgbClr val="336699"/>
                </a:solidFill>
                <a:latin typeface="Garamond" pitchFamily="18" charset="0"/>
              </a:rPr>
              <a:t> </a:t>
            </a:r>
            <a:r>
              <a:rPr lang="hr-HR" b="1" dirty="0" err="1" smtClean="0">
                <a:solidFill>
                  <a:srgbClr val="336699"/>
                </a:solidFill>
                <a:latin typeface="Garamond" pitchFamily="18" charset="0"/>
              </a:rPr>
              <a:t>Semm</a:t>
            </a:r>
            <a:r>
              <a:rPr lang="hr-HR" b="1" dirty="0" smtClean="0">
                <a:solidFill>
                  <a:srgbClr val="336699"/>
                </a:solidFill>
                <a:latin typeface="Garamond" pitchFamily="18" charset="0"/>
              </a:rPr>
              <a:t>, </a:t>
            </a:r>
            <a:r>
              <a:rPr lang="hr-HR" dirty="0" smtClean="0">
                <a:solidFill>
                  <a:srgbClr val="336699"/>
                </a:solidFill>
                <a:latin typeface="Garamond" pitchFamily="18" charset="0"/>
              </a:rPr>
              <a:t>Zagreb, </a:t>
            </a:r>
            <a:r>
              <a:rPr lang="hr-HR" dirty="0" smtClean="0">
                <a:solidFill>
                  <a:srgbClr val="336699"/>
                </a:solidFill>
                <a:latin typeface="Garamond" pitchFamily="18" charset="0"/>
              </a:rPr>
              <a:t> </a:t>
            </a:r>
            <a:r>
              <a:rPr lang="hr-HR" dirty="0">
                <a:solidFill>
                  <a:srgbClr val="336699"/>
                </a:solidFill>
                <a:latin typeface="Garamond" pitchFamily="18" charset="0"/>
              </a:rPr>
              <a:t>25.-29.studeni 2019. </a:t>
            </a:r>
            <a:endParaRPr lang="hr-HR" dirty="0" smtClean="0">
              <a:solidFill>
                <a:srgbClr val="336699"/>
              </a:solidFill>
              <a:latin typeface="Garamond" pitchFamily="18" charset="0"/>
            </a:endParaRPr>
          </a:p>
          <a:p>
            <a:pPr marL="285750" indent="-285750">
              <a:buFont typeface="Arial" pitchFamily="34" charset="0"/>
              <a:buChar char="•"/>
            </a:pPr>
            <a:endParaRPr lang="hr-HR" dirty="0" smtClean="0">
              <a:solidFill>
                <a:srgbClr val="336699"/>
              </a:solidFill>
              <a:latin typeface="Garamond" pitchFamily="18" charset="0"/>
            </a:endParaRPr>
          </a:p>
          <a:p>
            <a:pPr marL="285750" indent="-285750">
              <a:buFont typeface="Arial" pitchFamily="34" charset="0"/>
              <a:buChar char="•"/>
            </a:pPr>
            <a:r>
              <a:rPr lang="hr-HR" b="1" dirty="0" smtClean="0">
                <a:solidFill>
                  <a:srgbClr val="336699"/>
                </a:solidFill>
                <a:latin typeface="Garamond" pitchFamily="18" charset="0"/>
              </a:rPr>
              <a:t>Tribina AMZH i HATZ, </a:t>
            </a:r>
            <a:r>
              <a:rPr lang="hr-HR" dirty="0" smtClean="0">
                <a:solidFill>
                  <a:srgbClr val="336699"/>
                </a:solidFill>
                <a:latin typeface="Garamond" pitchFamily="18" charset="0"/>
              </a:rPr>
              <a:t>Zagreb 05</a:t>
            </a:r>
            <a:r>
              <a:rPr lang="hr-HR" dirty="0">
                <a:solidFill>
                  <a:srgbClr val="336699"/>
                </a:solidFill>
                <a:latin typeface="Garamond" pitchFamily="18" charset="0"/>
              </a:rPr>
              <a:t>. prosinac 2019. Predavanje: Prof.dr.sc. </a:t>
            </a:r>
            <a:r>
              <a:rPr lang="hr-HR" dirty="0" err="1">
                <a:solidFill>
                  <a:srgbClr val="336699"/>
                </a:solidFill>
                <a:latin typeface="Garamond" pitchFamily="18" charset="0"/>
              </a:rPr>
              <a:t>Guillaume</a:t>
            </a:r>
            <a:r>
              <a:rPr lang="hr-HR" dirty="0">
                <a:solidFill>
                  <a:srgbClr val="336699"/>
                </a:solidFill>
                <a:latin typeface="Garamond" pitchFamily="18" charset="0"/>
              </a:rPr>
              <a:t> </a:t>
            </a:r>
            <a:r>
              <a:rPr lang="hr-HR" dirty="0" err="1">
                <a:solidFill>
                  <a:srgbClr val="336699"/>
                </a:solidFill>
                <a:latin typeface="Garamond" pitchFamily="18" charset="0"/>
              </a:rPr>
              <a:t>Morel</a:t>
            </a:r>
            <a:r>
              <a:rPr lang="hr-HR" dirty="0">
                <a:solidFill>
                  <a:srgbClr val="336699"/>
                </a:solidFill>
                <a:latin typeface="Garamond" pitchFamily="18" charset="0"/>
              </a:rPr>
              <a:t> (Pariz, Francuska) – </a:t>
            </a:r>
            <a:r>
              <a:rPr lang="hr-HR" b="1" dirty="0" err="1">
                <a:solidFill>
                  <a:srgbClr val="336699"/>
                </a:solidFill>
                <a:latin typeface="Garamond" pitchFamily="18" charset="0"/>
              </a:rPr>
              <a:t>Comanipulation</a:t>
            </a:r>
            <a:r>
              <a:rPr lang="hr-HR" b="1" dirty="0">
                <a:solidFill>
                  <a:srgbClr val="336699"/>
                </a:solidFill>
                <a:latin typeface="Garamond" pitchFamily="18" charset="0"/>
              </a:rPr>
              <a:t> for </a:t>
            </a:r>
            <a:r>
              <a:rPr lang="hr-HR" b="1" dirty="0" err="1">
                <a:solidFill>
                  <a:srgbClr val="336699"/>
                </a:solidFill>
                <a:latin typeface="Garamond" pitchFamily="18" charset="0"/>
              </a:rPr>
              <a:t>Assistance</a:t>
            </a:r>
            <a:r>
              <a:rPr lang="hr-HR" b="1" dirty="0">
                <a:solidFill>
                  <a:srgbClr val="336699"/>
                </a:solidFill>
                <a:latin typeface="Garamond" pitchFamily="18" charset="0"/>
              </a:rPr>
              <a:t> to </a:t>
            </a:r>
            <a:r>
              <a:rPr lang="hr-HR" b="1" dirty="0" err="1">
                <a:solidFill>
                  <a:srgbClr val="336699"/>
                </a:solidFill>
                <a:latin typeface="Garamond" pitchFamily="18" charset="0"/>
              </a:rPr>
              <a:t>Gesture</a:t>
            </a:r>
            <a:r>
              <a:rPr lang="hr-HR" b="1" dirty="0">
                <a:solidFill>
                  <a:srgbClr val="336699"/>
                </a:solidFill>
                <a:latin typeface="Garamond" pitchFamily="18" charset="0"/>
              </a:rPr>
              <a:t> </a:t>
            </a:r>
            <a:r>
              <a:rPr lang="hr-HR" b="1" dirty="0" err="1">
                <a:solidFill>
                  <a:srgbClr val="336699"/>
                </a:solidFill>
                <a:latin typeface="Garamond" pitchFamily="18" charset="0"/>
              </a:rPr>
              <a:t>with</a:t>
            </a:r>
            <a:r>
              <a:rPr lang="hr-HR" b="1" dirty="0">
                <a:solidFill>
                  <a:srgbClr val="336699"/>
                </a:solidFill>
                <a:latin typeface="Garamond" pitchFamily="18" charset="0"/>
              </a:rPr>
              <a:t> </a:t>
            </a:r>
            <a:r>
              <a:rPr lang="hr-HR" b="1" dirty="0" err="1">
                <a:solidFill>
                  <a:srgbClr val="336699"/>
                </a:solidFill>
                <a:latin typeface="Garamond" pitchFamily="18" charset="0"/>
              </a:rPr>
              <a:t>Therapeutic</a:t>
            </a:r>
            <a:r>
              <a:rPr lang="hr-HR" b="1" dirty="0">
                <a:solidFill>
                  <a:srgbClr val="336699"/>
                </a:solidFill>
                <a:latin typeface="Garamond" pitchFamily="18" charset="0"/>
              </a:rPr>
              <a:t> </a:t>
            </a:r>
            <a:r>
              <a:rPr lang="hr-HR" b="1" dirty="0" err="1">
                <a:solidFill>
                  <a:srgbClr val="336699"/>
                </a:solidFill>
                <a:latin typeface="Garamond" pitchFamily="18" charset="0"/>
              </a:rPr>
              <a:t>Applications</a:t>
            </a:r>
            <a:r>
              <a:rPr lang="hr-HR" b="1" dirty="0">
                <a:solidFill>
                  <a:srgbClr val="336699"/>
                </a:solidFill>
                <a:latin typeface="Garamond" pitchFamily="18" charset="0"/>
              </a:rPr>
              <a:t>; </a:t>
            </a:r>
            <a:r>
              <a:rPr lang="hr-HR" dirty="0">
                <a:solidFill>
                  <a:srgbClr val="336699"/>
                </a:solidFill>
                <a:latin typeface="Garamond" pitchFamily="18" charset="0"/>
              </a:rPr>
              <a:t>suorganizacija s </a:t>
            </a:r>
            <a:r>
              <a:rPr lang="hr-HR" dirty="0" smtClean="0">
                <a:solidFill>
                  <a:srgbClr val="336699"/>
                </a:solidFill>
                <a:latin typeface="Garamond" pitchFamily="18" charset="0"/>
              </a:rPr>
              <a:t>HATZ</a:t>
            </a:r>
          </a:p>
          <a:p>
            <a:endParaRPr lang="hr-HR" dirty="0">
              <a:solidFill>
                <a:srgbClr val="336699"/>
              </a:solidFill>
              <a:latin typeface="Garamond" pitchFamily="18" charset="0"/>
            </a:endParaRPr>
          </a:p>
          <a:p>
            <a:r>
              <a:rPr lang="en-US" dirty="0" smtClean="0">
                <a:solidFill>
                  <a:srgbClr val="336699"/>
                </a:solidFill>
                <a:latin typeface="Garamond" pitchFamily="18" charset="0"/>
              </a:rPr>
              <a:t>	</a:t>
            </a:r>
            <a:endParaRPr lang="en-US" b="1" dirty="0" smtClean="0">
              <a:solidFill>
                <a:srgbClr val="336699"/>
              </a:solidFill>
              <a:latin typeface="Garamond" pitchFamily="18" charset="0"/>
            </a:endParaRPr>
          </a:p>
        </p:txBody>
      </p:sp>
    </p:spTree>
    <p:extLst>
      <p:ext uri="{BB962C8B-B14F-4D97-AF65-F5344CB8AC3E}">
        <p14:creationId xmlns:p14="http://schemas.microsoft.com/office/powerpoint/2010/main" val="3062028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ica 1"/>
          <p:cNvGraphicFramePr>
            <a:graphicFrameLocks noGrp="1"/>
          </p:cNvGraphicFramePr>
          <p:nvPr>
            <p:extLst>
              <p:ext uri="{D42A27DB-BD31-4B8C-83A1-F6EECF244321}">
                <p14:modId xmlns:p14="http://schemas.microsoft.com/office/powerpoint/2010/main" val="1288248589"/>
              </p:ext>
            </p:extLst>
          </p:nvPr>
        </p:nvGraphicFramePr>
        <p:xfrm>
          <a:off x="971599" y="1598986"/>
          <a:ext cx="7272808" cy="3630213"/>
        </p:xfrm>
        <a:graphic>
          <a:graphicData uri="http://schemas.openxmlformats.org/drawingml/2006/table">
            <a:tbl>
              <a:tblPr firstRow="1" firstCol="1" bandRow="1">
                <a:tableStyleId>{5C22544A-7EE6-4342-B048-85BDC9FD1C3A}</a:tableStyleId>
              </a:tblPr>
              <a:tblGrid>
                <a:gridCol w="1070130"/>
                <a:gridCol w="4493338"/>
                <a:gridCol w="1709340"/>
              </a:tblGrid>
              <a:tr h="997985">
                <a:tc>
                  <a:txBody>
                    <a:bodyPr/>
                    <a:lstStyle/>
                    <a:p>
                      <a:pPr>
                        <a:lnSpc>
                          <a:spcPct val="115000"/>
                        </a:lnSpc>
                        <a:spcAft>
                          <a:spcPts val="0"/>
                        </a:spcAft>
                        <a:tabLst>
                          <a:tab pos="90170" algn="l"/>
                          <a:tab pos="1191895" algn="l"/>
                        </a:tabLst>
                      </a:pPr>
                      <a:r>
                        <a:rPr lang="hr-HR" sz="1000" dirty="0" err="1">
                          <a:effectLst/>
                        </a:rPr>
                        <a:t>March</a:t>
                      </a:r>
                      <a:r>
                        <a:rPr lang="hr-HR" sz="1000" dirty="0">
                          <a:effectLst/>
                        </a:rPr>
                        <a:t> </a:t>
                      </a:r>
                      <a:endParaRPr lang="hr-HR" sz="1100" dirty="0">
                        <a:effectLst/>
                      </a:endParaRPr>
                    </a:p>
                    <a:p>
                      <a:pPr>
                        <a:lnSpc>
                          <a:spcPct val="115000"/>
                        </a:lnSpc>
                        <a:spcAft>
                          <a:spcPts val="0"/>
                        </a:spcAft>
                        <a:tabLst>
                          <a:tab pos="90170" algn="l"/>
                          <a:tab pos="1191895" algn="l"/>
                        </a:tabLst>
                      </a:pPr>
                      <a:r>
                        <a:rPr lang="hr-HR" sz="1000" dirty="0">
                          <a:effectLst/>
                        </a:rPr>
                        <a:t>26, 2020</a:t>
                      </a:r>
                      <a:endParaRPr lang="hr-HR" sz="1100" dirty="0">
                        <a:effectLst/>
                        <a:latin typeface="Calibri"/>
                        <a:ea typeface="Calibri"/>
                        <a:cs typeface="Times New Roman"/>
                      </a:endParaRPr>
                    </a:p>
                  </a:txBody>
                  <a:tcPr marL="68580" marR="68580" marT="0" marB="0"/>
                </a:tc>
                <a:tc>
                  <a:txBody>
                    <a:bodyPr/>
                    <a:lstStyle/>
                    <a:p>
                      <a:pPr>
                        <a:lnSpc>
                          <a:spcPct val="115000"/>
                        </a:lnSpc>
                        <a:spcAft>
                          <a:spcPts val="0"/>
                        </a:spcAft>
                        <a:tabLst>
                          <a:tab pos="90170" algn="l"/>
                        </a:tabLst>
                      </a:pPr>
                      <a:r>
                        <a:rPr lang="hr-HR" sz="1000" dirty="0">
                          <a:effectLst/>
                        </a:rPr>
                        <a:t> </a:t>
                      </a:r>
                      <a:endParaRPr lang="hr-HR" sz="1100" dirty="0">
                        <a:effectLst/>
                      </a:endParaRPr>
                    </a:p>
                    <a:p>
                      <a:pPr>
                        <a:lnSpc>
                          <a:spcPct val="115000"/>
                        </a:lnSpc>
                        <a:spcAft>
                          <a:spcPts val="0"/>
                        </a:spcAft>
                        <a:tabLst>
                          <a:tab pos="90170" algn="l"/>
                        </a:tabLst>
                      </a:pPr>
                      <a:r>
                        <a:rPr lang="hr-HR" sz="1000" dirty="0" err="1">
                          <a:effectLst/>
                        </a:rPr>
                        <a:t>Arrival</a:t>
                      </a:r>
                      <a:r>
                        <a:rPr lang="hr-HR" sz="1000" dirty="0">
                          <a:effectLst/>
                        </a:rPr>
                        <a:t>, </a:t>
                      </a:r>
                      <a:r>
                        <a:rPr lang="hr-HR" sz="1000" dirty="0" err="1">
                          <a:effectLst/>
                        </a:rPr>
                        <a:t>FEAM</a:t>
                      </a:r>
                      <a:r>
                        <a:rPr lang="hr-HR" sz="1000" dirty="0">
                          <a:effectLst/>
                        </a:rPr>
                        <a:t> Meeting </a:t>
                      </a:r>
                      <a:r>
                        <a:rPr lang="hr-HR" sz="1000" dirty="0" err="1">
                          <a:effectLst/>
                        </a:rPr>
                        <a:t>in</a:t>
                      </a:r>
                      <a:r>
                        <a:rPr lang="hr-HR" sz="1000" dirty="0">
                          <a:effectLst/>
                        </a:rPr>
                        <a:t> </a:t>
                      </a:r>
                      <a:r>
                        <a:rPr lang="hr-HR" sz="1000" dirty="0" err="1">
                          <a:effectLst/>
                        </a:rPr>
                        <a:t>Croatian</a:t>
                      </a:r>
                      <a:r>
                        <a:rPr lang="hr-HR" sz="1000" dirty="0">
                          <a:effectLst/>
                        </a:rPr>
                        <a:t> </a:t>
                      </a:r>
                      <a:r>
                        <a:rPr lang="hr-HR" sz="1000" dirty="0" err="1">
                          <a:effectLst/>
                        </a:rPr>
                        <a:t>Academy</a:t>
                      </a:r>
                      <a:r>
                        <a:rPr lang="hr-HR" sz="1000" dirty="0">
                          <a:effectLst/>
                        </a:rPr>
                        <a:t> </a:t>
                      </a:r>
                      <a:r>
                        <a:rPr lang="hr-HR" sz="1000" dirty="0" err="1">
                          <a:effectLst/>
                        </a:rPr>
                        <a:t>of</a:t>
                      </a:r>
                      <a:r>
                        <a:rPr lang="hr-HR" sz="1000" dirty="0">
                          <a:effectLst/>
                        </a:rPr>
                        <a:t> </a:t>
                      </a:r>
                      <a:r>
                        <a:rPr lang="hr-HR" sz="1000" dirty="0" err="1">
                          <a:effectLst/>
                        </a:rPr>
                        <a:t>Sciences</a:t>
                      </a:r>
                      <a:r>
                        <a:rPr lang="hr-HR" sz="1000" dirty="0">
                          <a:effectLst/>
                        </a:rPr>
                        <a:t> </a:t>
                      </a:r>
                      <a:r>
                        <a:rPr lang="hr-HR" sz="1000" dirty="0" err="1">
                          <a:effectLst/>
                        </a:rPr>
                        <a:t>and</a:t>
                      </a:r>
                      <a:r>
                        <a:rPr lang="hr-HR" sz="1000" dirty="0">
                          <a:effectLst/>
                        </a:rPr>
                        <a:t> </a:t>
                      </a:r>
                      <a:r>
                        <a:rPr lang="hr-HR" sz="1000" dirty="0" err="1">
                          <a:effectLst/>
                        </a:rPr>
                        <a:t>Arts</a:t>
                      </a:r>
                      <a:endParaRPr lang="hr-HR" sz="1100" dirty="0">
                        <a:effectLst/>
                        <a:latin typeface="Calibri"/>
                        <a:ea typeface="Calibri"/>
                        <a:cs typeface="Times New Roman"/>
                      </a:endParaRPr>
                    </a:p>
                  </a:txBody>
                  <a:tcPr marL="68580" marR="68580" marT="0" marB="0"/>
                </a:tc>
                <a:tc>
                  <a:txBody>
                    <a:bodyPr/>
                    <a:lstStyle/>
                    <a:p>
                      <a:pPr algn="ctr">
                        <a:lnSpc>
                          <a:spcPct val="115000"/>
                        </a:lnSpc>
                        <a:spcAft>
                          <a:spcPts val="0"/>
                        </a:spcAft>
                        <a:tabLst>
                          <a:tab pos="-68580" algn="l"/>
                        </a:tabLst>
                      </a:pPr>
                      <a:r>
                        <a:rPr lang="hr-HR" sz="1000">
                          <a:effectLst/>
                        </a:rPr>
                        <a:t>Only FEAM, CAMS </a:t>
                      </a:r>
                      <a:endParaRPr lang="hr-HR" sz="1100">
                        <a:effectLst/>
                      </a:endParaRPr>
                    </a:p>
                    <a:p>
                      <a:pPr algn="ctr">
                        <a:lnSpc>
                          <a:spcPct val="115000"/>
                        </a:lnSpc>
                        <a:spcAft>
                          <a:spcPts val="0"/>
                        </a:spcAft>
                        <a:tabLst>
                          <a:tab pos="-68580" algn="l"/>
                        </a:tabLst>
                      </a:pPr>
                      <a:r>
                        <a:rPr lang="hr-HR" sz="1000">
                          <a:effectLst/>
                        </a:rPr>
                        <a:t>and CASA members – registration </a:t>
                      </a:r>
                      <a:endParaRPr lang="hr-HR" sz="1100">
                        <a:effectLst/>
                        <a:latin typeface="Calibri"/>
                        <a:ea typeface="Calibri"/>
                        <a:cs typeface="Times New Roman"/>
                      </a:endParaRPr>
                    </a:p>
                  </a:txBody>
                  <a:tcPr marL="68580" marR="68580" marT="0" marB="0"/>
                </a:tc>
              </a:tr>
              <a:tr h="658057">
                <a:tc>
                  <a:txBody>
                    <a:bodyPr/>
                    <a:lstStyle/>
                    <a:p>
                      <a:pPr>
                        <a:lnSpc>
                          <a:spcPct val="115000"/>
                        </a:lnSpc>
                        <a:spcAft>
                          <a:spcPts val="0"/>
                        </a:spcAft>
                        <a:tabLst>
                          <a:tab pos="90170" algn="l"/>
                          <a:tab pos="1191895" algn="l"/>
                        </a:tabLst>
                      </a:pPr>
                      <a:r>
                        <a:rPr lang="hr-HR" sz="1000">
                          <a:effectLst/>
                        </a:rPr>
                        <a:t>March </a:t>
                      </a:r>
                      <a:endParaRPr lang="hr-HR" sz="1100">
                        <a:effectLst/>
                      </a:endParaRPr>
                    </a:p>
                    <a:p>
                      <a:pPr>
                        <a:lnSpc>
                          <a:spcPct val="115000"/>
                        </a:lnSpc>
                        <a:spcAft>
                          <a:spcPts val="0"/>
                        </a:spcAft>
                        <a:tabLst>
                          <a:tab pos="90170" algn="l"/>
                        </a:tabLst>
                      </a:pPr>
                      <a:r>
                        <a:rPr lang="hr-HR" sz="1000">
                          <a:effectLst/>
                        </a:rPr>
                        <a:t>26, 2020</a:t>
                      </a:r>
                      <a:endParaRPr lang="hr-HR" sz="1100">
                        <a:effectLst/>
                        <a:latin typeface="Calibri"/>
                        <a:ea typeface="Calibri"/>
                        <a:cs typeface="Times New Roman"/>
                      </a:endParaRPr>
                    </a:p>
                  </a:txBody>
                  <a:tcPr marL="68580" marR="68580" marT="0" marB="0"/>
                </a:tc>
                <a:tc>
                  <a:txBody>
                    <a:bodyPr/>
                    <a:lstStyle/>
                    <a:p>
                      <a:pPr>
                        <a:lnSpc>
                          <a:spcPct val="115000"/>
                        </a:lnSpc>
                        <a:spcAft>
                          <a:spcPts val="0"/>
                        </a:spcAft>
                        <a:tabLst>
                          <a:tab pos="90170" algn="l"/>
                        </a:tabLst>
                      </a:pPr>
                      <a:r>
                        <a:rPr lang="hr-HR" sz="1000">
                          <a:effectLst/>
                        </a:rPr>
                        <a:t> </a:t>
                      </a:r>
                      <a:endParaRPr lang="hr-HR" sz="1100">
                        <a:effectLst/>
                      </a:endParaRPr>
                    </a:p>
                    <a:p>
                      <a:pPr>
                        <a:lnSpc>
                          <a:spcPct val="115000"/>
                        </a:lnSpc>
                        <a:spcAft>
                          <a:spcPts val="0"/>
                        </a:spcAft>
                        <a:tabLst>
                          <a:tab pos="90170" algn="l"/>
                        </a:tabLst>
                      </a:pPr>
                      <a:r>
                        <a:rPr lang="hr-HR" sz="1000">
                          <a:effectLst/>
                        </a:rPr>
                        <a:t>Opening Ceremony </a:t>
                      </a:r>
                      <a:endParaRPr lang="hr-HR" sz="1100">
                        <a:effectLst/>
                        <a:latin typeface="Calibri"/>
                        <a:ea typeface="Calibri"/>
                        <a:cs typeface="Times New Roman"/>
                      </a:endParaRPr>
                    </a:p>
                  </a:txBody>
                  <a:tcPr marL="68580" marR="68580" marT="0" marB="0"/>
                </a:tc>
                <a:tc>
                  <a:txBody>
                    <a:bodyPr/>
                    <a:lstStyle/>
                    <a:p>
                      <a:pPr algn="ctr">
                        <a:lnSpc>
                          <a:spcPct val="115000"/>
                        </a:lnSpc>
                        <a:spcAft>
                          <a:spcPts val="0"/>
                        </a:spcAft>
                        <a:tabLst>
                          <a:tab pos="-68580" algn="l"/>
                          <a:tab pos="90170" algn="l"/>
                        </a:tabLst>
                      </a:pPr>
                      <a:r>
                        <a:rPr lang="hr-HR" sz="1000">
                          <a:effectLst/>
                        </a:rPr>
                        <a:t> </a:t>
                      </a:r>
                      <a:endParaRPr lang="hr-HR" sz="1100">
                        <a:effectLst/>
                      </a:endParaRPr>
                    </a:p>
                    <a:p>
                      <a:pPr algn="ctr">
                        <a:lnSpc>
                          <a:spcPct val="115000"/>
                        </a:lnSpc>
                        <a:spcAft>
                          <a:spcPts val="0"/>
                        </a:spcAft>
                        <a:tabLst>
                          <a:tab pos="-68580" algn="l"/>
                          <a:tab pos="90170" algn="l"/>
                        </a:tabLst>
                      </a:pPr>
                      <a:r>
                        <a:rPr lang="hr-HR" sz="1000">
                          <a:effectLst/>
                        </a:rPr>
                        <a:t>Open</a:t>
                      </a:r>
                      <a:endParaRPr lang="hr-HR" sz="1100">
                        <a:effectLst/>
                        <a:latin typeface="Calibri"/>
                        <a:ea typeface="Calibri"/>
                        <a:cs typeface="Times New Roman"/>
                      </a:endParaRPr>
                    </a:p>
                  </a:txBody>
                  <a:tcPr marL="68580" marR="68580" marT="0" marB="0"/>
                </a:tc>
              </a:tr>
              <a:tr h="658057">
                <a:tc>
                  <a:txBody>
                    <a:bodyPr/>
                    <a:lstStyle/>
                    <a:p>
                      <a:pPr>
                        <a:lnSpc>
                          <a:spcPct val="115000"/>
                        </a:lnSpc>
                        <a:spcAft>
                          <a:spcPts val="0"/>
                        </a:spcAft>
                        <a:tabLst>
                          <a:tab pos="90170" algn="l"/>
                          <a:tab pos="1191895" algn="l"/>
                        </a:tabLst>
                      </a:pPr>
                      <a:r>
                        <a:rPr lang="hr-HR" sz="1000">
                          <a:effectLst/>
                        </a:rPr>
                        <a:t>March </a:t>
                      </a:r>
                      <a:endParaRPr lang="hr-HR" sz="1100">
                        <a:effectLst/>
                      </a:endParaRPr>
                    </a:p>
                    <a:p>
                      <a:pPr>
                        <a:lnSpc>
                          <a:spcPct val="115000"/>
                        </a:lnSpc>
                        <a:spcAft>
                          <a:spcPts val="0"/>
                        </a:spcAft>
                        <a:tabLst>
                          <a:tab pos="90170" algn="l"/>
                          <a:tab pos="1191895" algn="l"/>
                        </a:tabLst>
                      </a:pPr>
                      <a:r>
                        <a:rPr lang="hr-HR" sz="1000">
                          <a:effectLst/>
                        </a:rPr>
                        <a:t>26, 2020</a:t>
                      </a:r>
                      <a:endParaRPr lang="hr-HR" sz="1100">
                        <a:effectLst/>
                        <a:latin typeface="Calibri"/>
                        <a:ea typeface="Calibri"/>
                        <a:cs typeface="Times New Roman"/>
                      </a:endParaRPr>
                    </a:p>
                  </a:txBody>
                  <a:tcPr marL="68580" marR="68580" marT="0" marB="0"/>
                </a:tc>
                <a:tc>
                  <a:txBody>
                    <a:bodyPr/>
                    <a:lstStyle/>
                    <a:p>
                      <a:pPr>
                        <a:lnSpc>
                          <a:spcPct val="115000"/>
                        </a:lnSpc>
                        <a:spcAft>
                          <a:spcPts val="0"/>
                        </a:spcAft>
                        <a:tabLst>
                          <a:tab pos="90170" algn="l"/>
                        </a:tabLst>
                      </a:pPr>
                      <a:r>
                        <a:rPr lang="hr-HR" sz="1000">
                          <a:effectLst/>
                        </a:rPr>
                        <a:t> </a:t>
                      </a:r>
                      <a:endParaRPr lang="hr-HR" sz="1100">
                        <a:effectLst/>
                      </a:endParaRPr>
                    </a:p>
                    <a:p>
                      <a:pPr>
                        <a:lnSpc>
                          <a:spcPct val="115000"/>
                        </a:lnSpc>
                        <a:spcAft>
                          <a:spcPts val="0"/>
                        </a:spcAft>
                        <a:tabLst>
                          <a:tab pos="90170" algn="l"/>
                        </a:tabLst>
                      </a:pPr>
                      <a:r>
                        <a:rPr lang="hr-HR" sz="1000">
                          <a:effectLst/>
                        </a:rPr>
                        <a:t>FEAM Conference</a:t>
                      </a:r>
                      <a:endParaRPr lang="hr-HR" sz="1100">
                        <a:effectLst/>
                        <a:latin typeface="Calibri"/>
                        <a:ea typeface="Calibri"/>
                        <a:cs typeface="Times New Roman"/>
                      </a:endParaRPr>
                    </a:p>
                  </a:txBody>
                  <a:tcPr marL="68580" marR="68580" marT="0" marB="0"/>
                </a:tc>
                <a:tc>
                  <a:txBody>
                    <a:bodyPr/>
                    <a:lstStyle/>
                    <a:p>
                      <a:pPr algn="ctr">
                        <a:lnSpc>
                          <a:spcPct val="115000"/>
                        </a:lnSpc>
                        <a:spcAft>
                          <a:spcPts val="0"/>
                        </a:spcAft>
                        <a:tabLst>
                          <a:tab pos="-68580" algn="l"/>
                          <a:tab pos="90170" algn="l"/>
                        </a:tabLst>
                      </a:pPr>
                      <a:r>
                        <a:rPr lang="hr-HR" sz="1000">
                          <a:effectLst/>
                        </a:rPr>
                        <a:t> </a:t>
                      </a:r>
                      <a:endParaRPr lang="hr-HR" sz="1100">
                        <a:effectLst/>
                      </a:endParaRPr>
                    </a:p>
                    <a:p>
                      <a:pPr algn="ctr">
                        <a:lnSpc>
                          <a:spcPct val="115000"/>
                        </a:lnSpc>
                        <a:spcAft>
                          <a:spcPts val="0"/>
                        </a:spcAft>
                        <a:tabLst>
                          <a:tab pos="-68580" algn="l"/>
                          <a:tab pos="90170" algn="l"/>
                        </a:tabLst>
                      </a:pPr>
                      <a:r>
                        <a:rPr lang="hr-HR" sz="1000">
                          <a:effectLst/>
                        </a:rPr>
                        <a:t>Open</a:t>
                      </a:r>
                      <a:endParaRPr lang="hr-HR" sz="1100">
                        <a:effectLst/>
                        <a:latin typeface="Calibri"/>
                        <a:ea typeface="Calibri"/>
                        <a:cs typeface="Times New Roman"/>
                      </a:endParaRPr>
                    </a:p>
                  </a:txBody>
                  <a:tcPr marL="68580" marR="68580" marT="0" marB="0"/>
                </a:tc>
              </a:tr>
              <a:tr h="658057">
                <a:tc>
                  <a:txBody>
                    <a:bodyPr/>
                    <a:lstStyle/>
                    <a:p>
                      <a:pPr>
                        <a:lnSpc>
                          <a:spcPct val="115000"/>
                        </a:lnSpc>
                        <a:spcAft>
                          <a:spcPts val="0"/>
                        </a:spcAft>
                        <a:tabLst>
                          <a:tab pos="90170" algn="l"/>
                          <a:tab pos="1191895" algn="l"/>
                        </a:tabLst>
                      </a:pPr>
                      <a:r>
                        <a:rPr lang="hr-HR" sz="1000">
                          <a:effectLst/>
                        </a:rPr>
                        <a:t>March </a:t>
                      </a:r>
                      <a:endParaRPr lang="hr-HR" sz="1100">
                        <a:effectLst/>
                      </a:endParaRPr>
                    </a:p>
                    <a:p>
                      <a:pPr>
                        <a:lnSpc>
                          <a:spcPct val="115000"/>
                        </a:lnSpc>
                        <a:spcAft>
                          <a:spcPts val="0"/>
                        </a:spcAft>
                        <a:tabLst>
                          <a:tab pos="90170" algn="l"/>
                          <a:tab pos="1191895" algn="l"/>
                        </a:tabLst>
                      </a:pPr>
                      <a:r>
                        <a:rPr lang="hr-HR" sz="1000">
                          <a:effectLst/>
                        </a:rPr>
                        <a:t>26, 2020</a:t>
                      </a:r>
                      <a:endParaRPr lang="hr-HR" sz="1100">
                        <a:effectLst/>
                        <a:latin typeface="Calibri"/>
                        <a:ea typeface="Calibri"/>
                        <a:cs typeface="Times New Roman"/>
                      </a:endParaRPr>
                    </a:p>
                  </a:txBody>
                  <a:tcPr marL="68580" marR="68580" marT="0" marB="0"/>
                </a:tc>
                <a:tc>
                  <a:txBody>
                    <a:bodyPr/>
                    <a:lstStyle/>
                    <a:p>
                      <a:pPr>
                        <a:lnSpc>
                          <a:spcPct val="115000"/>
                        </a:lnSpc>
                        <a:spcAft>
                          <a:spcPts val="0"/>
                        </a:spcAft>
                        <a:tabLst>
                          <a:tab pos="90170" algn="l"/>
                        </a:tabLst>
                      </a:pPr>
                      <a:r>
                        <a:rPr lang="hr-HR" sz="1000">
                          <a:effectLst/>
                        </a:rPr>
                        <a:t> </a:t>
                      </a:r>
                      <a:endParaRPr lang="hr-HR" sz="1100">
                        <a:effectLst/>
                      </a:endParaRPr>
                    </a:p>
                    <a:p>
                      <a:pPr>
                        <a:lnSpc>
                          <a:spcPct val="115000"/>
                        </a:lnSpc>
                        <a:spcAft>
                          <a:spcPts val="0"/>
                        </a:spcAft>
                        <a:tabLst>
                          <a:tab pos="90170" algn="l"/>
                        </a:tabLst>
                      </a:pPr>
                      <a:r>
                        <a:rPr lang="hr-HR" sz="1000">
                          <a:effectLst/>
                        </a:rPr>
                        <a:t>IAP for Health Conference</a:t>
                      </a:r>
                      <a:endParaRPr lang="hr-HR" sz="1100">
                        <a:effectLst/>
                        <a:latin typeface="Calibri"/>
                        <a:ea typeface="Calibri"/>
                        <a:cs typeface="Times New Roman"/>
                      </a:endParaRPr>
                    </a:p>
                  </a:txBody>
                  <a:tcPr marL="68580" marR="68580" marT="0" marB="0"/>
                </a:tc>
                <a:tc>
                  <a:txBody>
                    <a:bodyPr/>
                    <a:lstStyle/>
                    <a:p>
                      <a:pPr algn="ctr">
                        <a:lnSpc>
                          <a:spcPct val="115000"/>
                        </a:lnSpc>
                        <a:spcAft>
                          <a:spcPts val="0"/>
                        </a:spcAft>
                        <a:tabLst>
                          <a:tab pos="-68580" algn="l"/>
                          <a:tab pos="90170" algn="l"/>
                        </a:tabLst>
                      </a:pPr>
                      <a:r>
                        <a:rPr lang="hr-HR" sz="1000">
                          <a:effectLst/>
                        </a:rPr>
                        <a:t> </a:t>
                      </a:r>
                      <a:endParaRPr lang="hr-HR" sz="1100">
                        <a:effectLst/>
                      </a:endParaRPr>
                    </a:p>
                    <a:p>
                      <a:pPr algn="ctr">
                        <a:lnSpc>
                          <a:spcPct val="115000"/>
                        </a:lnSpc>
                        <a:spcAft>
                          <a:spcPts val="0"/>
                        </a:spcAft>
                        <a:tabLst>
                          <a:tab pos="-68580" algn="l"/>
                          <a:tab pos="90170" algn="l"/>
                        </a:tabLst>
                      </a:pPr>
                      <a:r>
                        <a:rPr lang="hr-HR" sz="1000">
                          <a:effectLst/>
                        </a:rPr>
                        <a:t>Open</a:t>
                      </a:r>
                      <a:endParaRPr lang="hr-HR" sz="1100">
                        <a:effectLst/>
                        <a:latin typeface="Calibri"/>
                        <a:ea typeface="Calibri"/>
                        <a:cs typeface="Times New Roman"/>
                      </a:endParaRPr>
                    </a:p>
                  </a:txBody>
                  <a:tcPr marL="68580" marR="68580" marT="0" marB="0"/>
                </a:tc>
              </a:tr>
              <a:tr h="658057">
                <a:tc>
                  <a:txBody>
                    <a:bodyPr/>
                    <a:lstStyle/>
                    <a:p>
                      <a:pPr>
                        <a:lnSpc>
                          <a:spcPct val="115000"/>
                        </a:lnSpc>
                        <a:spcAft>
                          <a:spcPts val="0"/>
                        </a:spcAft>
                        <a:tabLst>
                          <a:tab pos="90170" algn="l"/>
                          <a:tab pos="1191895" algn="l"/>
                        </a:tabLst>
                      </a:pPr>
                      <a:r>
                        <a:rPr lang="hr-HR" sz="1000" dirty="0" err="1">
                          <a:effectLst/>
                        </a:rPr>
                        <a:t>March</a:t>
                      </a:r>
                      <a:r>
                        <a:rPr lang="hr-HR" sz="1000" dirty="0">
                          <a:effectLst/>
                        </a:rPr>
                        <a:t> </a:t>
                      </a:r>
                      <a:endParaRPr lang="hr-HR" sz="1100" dirty="0">
                        <a:effectLst/>
                      </a:endParaRPr>
                    </a:p>
                    <a:p>
                      <a:pPr>
                        <a:lnSpc>
                          <a:spcPct val="115000"/>
                        </a:lnSpc>
                        <a:spcAft>
                          <a:spcPts val="0"/>
                        </a:spcAft>
                        <a:tabLst>
                          <a:tab pos="90170" algn="l"/>
                          <a:tab pos="1191895" algn="l"/>
                        </a:tabLst>
                      </a:pPr>
                      <a:r>
                        <a:rPr lang="hr-HR" sz="1000" dirty="0">
                          <a:effectLst/>
                        </a:rPr>
                        <a:t>26, 2020</a:t>
                      </a:r>
                      <a:endParaRPr lang="hr-HR" sz="1100" dirty="0">
                        <a:effectLst/>
                        <a:latin typeface="Calibri"/>
                        <a:ea typeface="Calibri"/>
                        <a:cs typeface="Times New Roman"/>
                      </a:endParaRPr>
                    </a:p>
                  </a:txBody>
                  <a:tcPr marL="68580" marR="68580" marT="0" marB="0"/>
                </a:tc>
                <a:tc>
                  <a:txBody>
                    <a:bodyPr/>
                    <a:lstStyle/>
                    <a:p>
                      <a:pPr>
                        <a:lnSpc>
                          <a:spcPct val="115000"/>
                        </a:lnSpc>
                        <a:spcAft>
                          <a:spcPts val="0"/>
                        </a:spcAft>
                        <a:tabLst>
                          <a:tab pos="90170" algn="l"/>
                        </a:tabLst>
                      </a:pPr>
                      <a:r>
                        <a:rPr lang="hr-HR" sz="1000">
                          <a:effectLst/>
                        </a:rPr>
                        <a:t> </a:t>
                      </a:r>
                      <a:endParaRPr lang="hr-HR" sz="1100">
                        <a:effectLst/>
                      </a:endParaRPr>
                    </a:p>
                    <a:p>
                      <a:pPr>
                        <a:lnSpc>
                          <a:spcPct val="115000"/>
                        </a:lnSpc>
                        <a:spcAft>
                          <a:spcPts val="0"/>
                        </a:spcAft>
                        <a:tabLst>
                          <a:tab pos="90170" algn="l"/>
                        </a:tabLst>
                      </a:pPr>
                      <a:r>
                        <a:rPr lang="hr-HR" sz="1000">
                          <a:effectLst/>
                        </a:rPr>
                        <a:t>UK Academy Conference</a:t>
                      </a:r>
                      <a:endParaRPr lang="hr-HR" sz="1100">
                        <a:effectLst/>
                        <a:latin typeface="Calibri"/>
                        <a:ea typeface="Calibri"/>
                        <a:cs typeface="Times New Roman"/>
                      </a:endParaRPr>
                    </a:p>
                  </a:txBody>
                  <a:tcPr marL="68580" marR="68580" marT="0" marB="0"/>
                </a:tc>
                <a:tc>
                  <a:txBody>
                    <a:bodyPr/>
                    <a:lstStyle/>
                    <a:p>
                      <a:pPr algn="ctr">
                        <a:lnSpc>
                          <a:spcPct val="115000"/>
                        </a:lnSpc>
                        <a:spcAft>
                          <a:spcPts val="0"/>
                        </a:spcAft>
                        <a:tabLst>
                          <a:tab pos="-68580" algn="l"/>
                          <a:tab pos="90170" algn="l"/>
                        </a:tabLst>
                      </a:pPr>
                      <a:r>
                        <a:rPr lang="hr-HR" sz="1000" dirty="0">
                          <a:effectLst/>
                        </a:rPr>
                        <a:t> </a:t>
                      </a:r>
                      <a:endParaRPr lang="hr-HR" sz="1100" dirty="0">
                        <a:effectLst/>
                      </a:endParaRPr>
                    </a:p>
                    <a:p>
                      <a:pPr algn="ctr">
                        <a:lnSpc>
                          <a:spcPct val="115000"/>
                        </a:lnSpc>
                        <a:spcAft>
                          <a:spcPts val="0"/>
                        </a:spcAft>
                        <a:tabLst>
                          <a:tab pos="-68580" algn="l"/>
                          <a:tab pos="90170" algn="l"/>
                        </a:tabLst>
                      </a:pPr>
                      <a:r>
                        <a:rPr lang="hr-HR" sz="1000" dirty="0" err="1">
                          <a:effectLst/>
                        </a:rPr>
                        <a:t>Open</a:t>
                      </a:r>
                      <a:endParaRPr lang="hr-HR"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323529" y="675655"/>
            <a:ext cx="8568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8263" algn="l"/>
                <a:tab pos="90488" algn="l"/>
              </a:tabLst>
            </a:pPr>
            <a:r>
              <a:rPr kumimoji="0" lang="hr-HR" b="1" i="0" u="none" strike="noStrike" cap="none" normalizeH="0" baseline="0" dirty="0" err="1" smtClean="0">
                <a:ln>
                  <a:noFill/>
                </a:ln>
                <a:solidFill>
                  <a:srgbClr val="336699"/>
                </a:solidFill>
                <a:effectLst/>
                <a:latin typeface="+mj-lt"/>
                <a:ea typeface="Calibri" pitchFamily="34" charset="0"/>
                <a:cs typeface="Times New Roman" pitchFamily="18" charset="0"/>
              </a:rPr>
              <a:t>TENTATIVE</a:t>
            </a:r>
            <a:r>
              <a:rPr kumimoji="0" lang="hr-HR" b="1" i="0" u="none" strike="noStrike" cap="none" normalizeH="0" baseline="0" dirty="0" smtClean="0">
                <a:ln>
                  <a:noFill/>
                </a:ln>
                <a:solidFill>
                  <a:srgbClr val="336699"/>
                </a:solidFill>
                <a:effectLst/>
                <a:latin typeface="+mj-lt"/>
                <a:ea typeface="Calibri" pitchFamily="34" charset="0"/>
                <a:cs typeface="Times New Roman" pitchFamily="18" charset="0"/>
              </a:rPr>
              <a:t> </a:t>
            </a:r>
            <a:r>
              <a:rPr kumimoji="0" lang="hr-HR" b="1" i="0" u="none" strike="noStrike" cap="none" normalizeH="0" baseline="0" dirty="0" err="1" smtClean="0">
                <a:ln>
                  <a:noFill/>
                </a:ln>
                <a:solidFill>
                  <a:srgbClr val="336699"/>
                </a:solidFill>
                <a:effectLst/>
                <a:latin typeface="+mj-lt"/>
                <a:ea typeface="Calibri" pitchFamily="34" charset="0"/>
                <a:cs typeface="Times New Roman" pitchFamily="18" charset="0"/>
              </a:rPr>
              <a:t>PROGRAMME</a:t>
            </a:r>
            <a:r>
              <a:rPr kumimoji="0" lang="hr-HR" b="1" i="0" u="none" strike="noStrike" cap="none" normalizeH="0" baseline="0" dirty="0" smtClean="0">
                <a:ln>
                  <a:noFill/>
                </a:ln>
                <a:solidFill>
                  <a:srgbClr val="336699"/>
                </a:solidFill>
                <a:effectLst/>
                <a:latin typeface="+mj-lt"/>
                <a:ea typeface="Calibri" pitchFamily="34" charset="0"/>
                <a:cs typeface="Times New Roman" pitchFamily="18" charset="0"/>
              </a:rPr>
              <a:t> </a:t>
            </a:r>
            <a:r>
              <a:rPr kumimoji="0" lang="hr-HR" b="1" i="0" u="none" strike="noStrike" cap="none" normalizeH="0" baseline="0" dirty="0" err="1" smtClean="0">
                <a:ln>
                  <a:noFill/>
                </a:ln>
                <a:solidFill>
                  <a:srgbClr val="336699"/>
                </a:solidFill>
                <a:effectLst/>
                <a:latin typeface="+mj-lt"/>
                <a:ea typeface="Calibri" pitchFamily="34" charset="0"/>
                <a:cs typeface="Times New Roman" pitchFamily="18" charset="0"/>
              </a:rPr>
              <a:t>OF</a:t>
            </a:r>
            <a:r>
              <a:rPr kumimoji="0" lang="hr-HR" b="1" i="0" u="none" strike="noStrike" cap="none" normalizeH="0" baseline="0" dirty="0" smtClean="0">
                <a:ln>
                  <a:noFill/>
                </a:ln>
                <a:solidFill>
                  <a:srgbClr val="336699"/>
                </a:solidFill>
                <a:effectLst/>
                <a:latin typeface="+mj-lt"/>
                <a:ea typeface="Calibri" pitchFamily="34" charset="0"/>
                <a:cs typeface="Times New Roman" pitchFamily="18" charset="0"/>
              </a:rPr>
              <a:t> </a:t>
            </a:r>
            <a:r>
              <a:rPr kumimoji="0" lang="hr-HR" b="1" i="0" u="none" strike="noStrike" cap="none" normalizeH="0" baseline="0" dirty="0" err="1" smtClean="0">
                <a:ln>
                  <a:noFill/>
                </a:ln>
                <a:solidFill>
                  <a:srgbClr val="336699"/>
                </a:solidFill>
                <a:effectLst/>
                <a:latin typeface="+mj-lt"/>
                <a:ea typeface="Calibri" pitchFamily="34" charset="0"/>
                <a:cs typeface="Times New Roman" pitchFamily="18" charset="0"/>
              </a:rPr>
              <a:t>SYMPOSIUM</a:t>
            </a:r>
            <a:r>
              <a:rPr kumimoji="0" lang="hr-HR" b="1" i="0" u="none" strike="noStrike" cap="none" normalizeH="0" baseline="0" dirty="0" smtClean="0">
                <a:ln>
                  <a:noFill/>
                </a:ln>
                <a:solidFill>
                  <a:srgbClr val="336699"/>
                </a:solidFill>
                <a:effectLst/>
                <a:latin typeface="+mj-lt"/>
                <a:ea typeface="Calibri" pitchFamily="34" charset="0"/>
                <a:cs typeface="Times New Roman" pitchFamily="18" charset="0"/>
              </a:rPr>
              <a:t> ON PREVENTIVE MEDICINE </a:t>
            </a:r>
            <a:endParaRPr kumimoji="0" lang="hr-HR" b="0" i="0" u="none" strike="noStrike" cap="none" normalizeH="0" baseline="0" dirty="0" smtClean="0">
              <a:ln>
                <a:noFill/>
              </a:ln>
              <a:solidFill>
                <a:srgbClr val="336699"/>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8263" algn="l"/>
                <a:tab pos="90488" algn="l"/>
              </a:tabLst>
            </a:pPr>
            <a:r>
              <a:rPr kumimoji="0" lang="hr-HR" b="1" i="0" u="none" strike="noStrike" cap="none" normalizeH="0" baseline="0" dirty="0" err="1" smtClean="0">
                <a:ln>
                  <a:noFill/>
                </a:ln>
                <a:solidFill>
                  <a:srgbClr val="336699"/>
                </a:solidFill>
                <a:effectLst/>
                <a:latin typeface="+mj-lt"/>
                <a:ea typeface="Calibri" pitchFamily="34" charset="0"/>
                <a:cs typeface="Times New Roman" pitchFamily="18" charset="0"/>
              </a:rPr>
              <a:t>MARCH</a:t>
            </a:r>
            <a:r>
              <a:rPr kumimoji="0" lang="hr-HR" b="1" i="0" u="none" strike="noStrike" cap="none" normalizeH="0" baseline="0" dirty="0" smtClean="0">
                <a:ln>
                  <a:noFill/>
                </a:ln>
                <a:solidFill>
                  <a:srgbClr val="336699"/>
                </a:solidFill>
                <a:effectLst/>
                <a:latin typeface="+mj-lt"/>
                <a:ea typeface="Calibri" pitchFamily="34" charset="0"/>
                <a:cs typeface="Times New Roman" pitchFamily="18" charset="0"/>
              </a:rPr>
              <a:t>, 26/27 2020</a:t>
            </a:r>
            <a:r>
              <a:rPr kumimoji="0" lang="hr-HR" b="1"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hr-H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8263" algn="l"/>
                <a:tab pos="90488" algn="l"/>
              </a:tabLst>
            </a:pPr>
            <a:endParaRPr kumimoji="0" lang="hr-HR"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263098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332656"/>
            <a:ext cx="8534400" cy="758952"/>
          </a:xfrm>
        </p:spPr>
        <p:txBody>
          <a:bodyPr>
            <a:noAutofit/>
          </a:bodyPr>
          <a:lstStyle/>
          <a:p>
            <a:r>
              <a:rPr lang="hr-HR" sz="2400" b="1" dirty="0" smtClean="0"/>
              <a:t>SIMPOZIJ O PREVENTIVNOJ MEDICINI</a:t>
            </a:r>
            <a:br>
              <a:rPr lang="hr-HR" sz="2400" b="1" dirty="0" smtClean="0"/>
            </a:br>
            <a:r>
              <a:rPr lang="hr-HR" sz="2400" b="1" dirty="0" smtClean="0"/>
              <a:t>Zagreb, 27.ožujka 2020. god.</a:t>
            </a:r>
            <a:endParaRPr lang="hr-HR" sz="2400" b="1" dirty="0"/>
          </a:p>
        </p:txBody>
      </p:sp>
      <p:graphicFrame>
        <p:nvGraphicFramePr>
          <p:cNvPr id="3" name="Tablica 2"/>
          <p:cNvGraphicFramePr>
            <a:graphicFrameLocks noGrp="1"/>
          </p:cNvGraphicFramePr>
          <p:nvPr>
            <p:extLst>
              <p:ext uri="{D42A27DB-BD31-4B8C-83A1-F6EECF244321}">
                <p14:modId xmlns:p14="http://schemas.microsoft.com/office/powerpoint/2010/main" val="1301037391"/>
              </p:ext>
            </p:extLst>
          </p:nvPr>
        </p:nvGraphicFramePr>
        <p:xfrm>
          <a:off x="827582" y="1268761"/>
          <a:ext cx="7344818" cy="5040562"/>
        </p:xfrm>
        <a:graphic>
          <a:graphicData uri="http://schemas.openxmlformats.org/drawingml/2006/table">
            <a:tbl>
              <a:tblPr firstRow="1" firstCol="1" bandRow="1">
                <a:tableStyleId>{5C22544A-7EE6-4342-B048-85BDC9FD1C3A}</a:tableStyleId>
              </a:tblPr>
              <a:tblGrid>
                <a:gridCol w="841594"/>
                <a:gridCol w="640623"/>
                <a:gridCol w="3756263"/>
                <a:gridCol w="805693"/>
                <a:gridCol w="1300645"/>
              </a:tblGrid>
              <a:tr h="163628">
                <a:tc>
                  <a:txBody>
                    <a:bodyPr/>
                    <a:lstStyle/>
                    <a:p>
                      <a:pPr>
                        <a:lnSpc>
                          <a:spcPct val="115000"/>
                        </a:lnSpc>
                        <a:spcAft>
                          <a:spcPts val="0"/>
                        </a:spcAft>
                        <a:tabLst>
                          <a:tab pos="90170" algn="l"/>
                        </a:tabLst>
                      </a:pPr>
                      <a:r>
                        <a:rPr lang="hr-HR" sz="900" dirty="0">
                          <a:effectLst/>
                        </a:rPr>
                        <a:t>Date</a:t>
                      </a:r>
                      <a:endParaRPr lang="hr-HR" sz="900" dirty="0">
                        <a:effectLst/>
                        <a:latin typeface="Calibri"/>
                        <a:ea typeface="Calibri"/>
                        <a:cs typeface="Times New Roman"/>
                      </a:endParaRPr>
                    </a:p>
                  </a:txBody>
                  <a:tcPr marL="58572" marR="58572" marT="0" marB="0"/>
                </a:tc>
                <a:tc gridSpan="3">
                  <a:txBody>
                    <a:bodyPr/>
                    <a:lstStyle/>
                    <a:p>
                      <a:pPr>
                        <a:lnSpc>
                          <a:spcPct val="115000"/>
                        </a:lnSpc>
                        <a:spcAft>
                          <a:spcPts val="0"/>
                        </a:spcAft>
                        <a:tabLst>
                          <a:tab pos="90170" algn="l"/>
                        </a:tabLst>
                      </a:pPr>
                      <a:r>
                        <a:rPr lang="hr-HR" sz="900" dirty="0" err="1">
                          <a:effectLst/>
                        </a:rPr>
                        <a:t>Items</a:t>
                      </a:r>
                      <a:endParaRPr lang="hr-HR" sz="900" dirty="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a:txBody>
                    <a:bodyPr/>
                    <a:lstStyle/>
                    <a:p>
                      <a:pPr>
                        <a:lnSpc>
                          <a:spcPct val="115000"/>
                        </a:lnSpc>
                        <a:spcAft>
                          <a:spcPts val="0"/>
                        </a:spcAft>
                        <a:tabLst>
                          <a:tab pos="90170" algn="l"/>
                        </a:tabLst>
                      </a:pPr>
                      <a:r>
                        <a:rPr lang="hr-HR" sz="900" dirty="0">
                          <a:effectLst/>
                        </a:rPr>
                        <a:t>Time</a:t>
                      </a:r>
                      <a:endParaRPr lang="hr-HR" sz="900" dirty="0">
                        <a:effectLst/>
                        <a:latin typeface="Calibri"/>
                        <a:ea typeface="Calibri"/>
                        <a:cs typeface="Times New Roman"/>
                      </a:endParaRPr>
                    </a:p>
                  </a:txBody>
                  <a:tcPr marL="58572" marR="58572" marT="0" marB="0"/>
                </a:tc>
              </a:tr>
              <a:tr h="490882">
                <a:tc>
                  <a:txBody>
                    <a:bodyPr/>
                    <a:lstStyle/>
                    <a:p>
                      <a:pPr>
                        <a:lnSpc>
                          <a:spcPct val="115000"/>
                        </a:lnSpc>
                        <a:spcAft>
                          <a:spcPts val="0"/>
                        </a:spcAft>
                        <a:tabLst>
                          <a:tab pos="90170" algn="l"/>
                          <a:tab pos="1191895" algn="l"/>
                        </a:tabLst>
                      </a:pPr>
                      <a:r>
                        <a:rPr lang="hr-HR" sz="900">
                          <a:effectLst/>
                        </a:rPr>
                        <a:t>March 27,</a:t>
                      </a:r>
                    </a:p>
                    <a:p>
                      <a:pPr>
                        <a:lnSpc>
                          <a:spcPct val="115000"/>
                        </a:lnSpc>
                        <a:spcAft>
                          <a:spcPts val="0"/>
                        </a:spcAft>
                        <a:tabLst>
                          <a:tab pos="90170" algn="l"/>
                        </a:tabLst>
                      </a:pPr>
                      <a:r>
                        <a:rPr lang="hr-HR" sz="900">
                          <a:effectLst/>
                        </a:rPr>
                        <a:t>2020 – Hotel Dubrovnik </a:t>
                      </a:r>
                      <a:endParaRPr lang="hr-HR" sz="900">
                        <a:effectLst/>
                        <a:latin typeface="Calibri"/>
                        <a:ea typeface="Calibri"/>
                        <a:cs typeface="Times New Roman"/>
                      </a:endParaRPr>
                    </a:p>
                  </a:txBody>
                  <a:tcPr marL="58572" marR="58572" marT="0" marB="0"/>
                </a:tc>
                <a:tc gridSpan="3">
                  <a:txBody>
                    <a:bodyPr/>
                    <a:lstStyle/>
                    <a:p>
                      <a:pPr algn="ctr">
                        <a:lnSpc>
                          <a:spcPct val="115000"/>
                        </a:lnSpc>
                        <a:spcAft>
                          <a:spcPts val="0"/>
                        </a:spcAft>
                        <a:tabLst>
                          <a:tab pos="90170" algn="l"/>
                        </a:tabLst>
                      </a:pPr>
                      <a:r>
                        <a:rPr lang="hr-HR" sz="900">
                          <a:effectLst/>
                        </a:rPr>
                        <a:t>Welcome address – President, CAMS Professor  Jasna Lipozenčić</a:t>
                      </a:r>
                    </a:p>
                    <a:p>
                      <a:pPr algn="ctr">
                        <a:lnSpc>
                          <a:spcPct val="115000"/>
                        </a:lnSpc>
                        <a:spcAft>
                          <a:spcPts val="0"/>
                        </a:spcAft>
                        <a:tabLst>
                          <a:tab pos="90170" algn="l"/>
                        </a:tabLst>
                      </a:pPr>
                      <a:r>
                        <a:rPr lang="hr-HR" sz="900">
                          <a:effectLst/>
                        </a:rPr>
                        <a:t>                  President of FEAM – Professor Georg Griffin</a:t>
                      </a:r>
                      <a:endParaRPr lang="hr-HR" sz="900">
                        <a:effectLst/>
                        <a:latin typeface="Calibri"/>
                        <a:ea typeface="Calibri"/>
                        <a:cs typeface="Times New Roman"/>
                      </a:endParaRPr>
                    </a:p>
                  </a:txBody>
                  <a:tcPr marL="58572" marR="58572" marT="0" marB="0"/>
                </a:tc>
                <a:tc hMerge="1">
                  <a:txBody>
                    <a:bodyPr/>
                    <a:lstStyle/>
                    <a:p>
                      <a:pPr algn="ct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a:txBody>
                    <a:bodyPr/>
                    <a:lstStyle/>
                    <a:p>
                      <a:pPr>
                        <a:lnSpc>
                          <a:spcPct val="115000"/>
                        </a:lnSpc>
                        <a:spcAft>
                          <a:spcPts val="0"/>
                        </a:spcAft>
                        <a:tabLst>
                          <a:tab pos="90170" algn="l"/>
                        </a:tabLst>
                      </a:pPr>
                      <a:r>
                        <a:rPr lang="hr-HR" sz="900">
                          <a:effectLst/>
                        </a:rPr>
                        <a:t>10.00 -10.10</a:t>
                      </a:r>
                      <a:endParaRPr lang="hr-HR" sz="900">
                        <a:effectLst/>
                        <a:latin typeface="Calibri"/>
                        <a:ea typeface="Calibri"/>
                        <a:cs typeface="Times New Roman"/>
                      </a:endParaRPr>
                    </a:p>
                  </a:txBody>
                  <a:tcPr marL="58572" marR="58572" marT="0" marB="0"/>
                </a:tc>
              </a:tr>
              <a:tr h="163628">
                <a:tc>
                  <a:txBody>
                    <a:bodyPr/>
                    <a:lstStyle/>
                    <a:p>
                      <a:pPr algn="ctr">
                        <a:lnSpc>
                          <a:spcPct val="115000"/>
                        </a:lnSpc>
                        <a:spcAft>
                          <a:spcPts val="0"/>
                        </a:spcAft>
                        <a:tabLst>
                          <a:tab pos="90170" algn="l"/>
                        </a:tabLst>
                      </a:pPr>
                      <a:r>
                        <a:rPr lang="hr-HR" sz="900">
                          <a:effectLst/>
                        </a:rPr>
                        <a:t> </a:t>
                      </a:r>
                      <a:endParaRPr lang="hr-HR" sz="900">
                        <a:effectLst/>
                        <a:latin typeface="Calibri"/>
                        <a:ea typeface="Calibri"/>
                        <a:cs typeface="Times New Roman"/>
                      </a:endParaRPr>
                    </a:p>
                  </a:txBody>
                  <a:tcPr marL="58572" marR="58572" marT="0" marB="0"/>
                </a:tc>
                <a:tc gridSpan="3">
                  <a:txBody>
                    <a:bodyPr/>
                    <a:lstStyle/>
                    <a:p>
                      <a:pPr>
                        <a:lnSpc>
                          <a:spcPct val="115000"/>
                        </a:lnSpc>
                        <a:spcAft>
                          <a:spcPts val="0"/>
                        </a:spcAft>
                        <a:tabLst>
                          <a:tab pos="90170" algn="l"/>
                        </a:tabLst>
                      </a:pPr>
                      <a:r>
                        <a:rPr lang="hr-HR" sz="900">
                          <a:effectLst/>
                        </a:rPr>
                        <a:t>Lectures: </a:t>
                      </a:r>
                      <a:endParaRPr lang="hr-HR" sz="90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a:txBody>
                    <a:bodyPr/>
                    <a:lstStyle/>
                    <a:p>
                      <a:pPr>
                        <a:lnSpc>
                          <a:spcPct val="115000"/>
                        </a:lnSpc>
                        <a:spcAft>
                          <a:spcPts val="0"/>
                        </a:spcAft>
                        <a:tabLst>
                          <a:tab pos="90170" algn="l"/>
                        </a:tabLst>
                      </a:pPr>
                      <a:r>
                        <a:rPr lang="hr-HR" sz="900">
                          <a:effectLst/>
                        </a:rPr>
                        <a:t> </a:t>
                      </a:r>
                      <a:endParaRPr lang="hr-HR" sz="900">
                        <a:effectLst/>
                        <a:latin typeface="Calibri"/>
                        <a:ea typeface="Calibri"/>
                        <a:cs typeface="Times New Roman"/>
                      </a:endParaRPr>
                    </a:p>
                  </a:txBody>
                  <a:tcPr marL="58572" marR="58572" marT="0" marB="0"/>
                </a:tc>
              </a:tr>
              <a:tr h="2290779">
                <a:tc>
                  <a:txBody>
                    <a:bodyPr/>
                    <a:lstStyle/>
                    <a:p>
                      <a:pPr algn="ctr">
                        <a:lnSpc>
                          <a:spcPct val="115000"/>
                        </a:lnSpc>
                        <a:spcAft>
                          <a:spcPts val="0"/>
                        </a:spcAft>
                        <a:tabLst>
                          <a:tab pos="90170" algn="l"/>
                        </a:tabLst>
                      </a:pPr>
                      <a:r>
                        <a:rPr lang="hr-HR" sz="900" dirty="0">
                          <a:effectLst/>
                        </a:rPr>
                        <a:t> </a:t>
                      </a:r>
                      <a:endParaRPr lang="hr-HR" sz="900" dirty="0">
                        <a:effectLst/>
                        <a:latin typeface="Calibri"/>
                        <a:ea typeface="Calibri"/>
                        <a:cs typeface="Times New Roman"/>
                      </a:endParaRPr>
                    </a:p>
                  </a:txBody>
                  <a:tcPr marL="58572" marR="58572" marT="0" marB="0"/>
                </a:tc>
                <a:tc gridSpan="3">
                  <a:txBody>
                    <a:bodyPr/>
                    <a:lstStyle/>
                    <a:p>
                      <a:pPr>
                        <a:lnSpc>
                          <a:spcPct val="115000"/>
                        </a:lnSpc>
                        <a:spcAft>
                          <a:spcPts val="0"/>
                        </a:spcAft>
                        <a:tabLst>
                          <a:tab pos="90170" algn="l"/>
                        </a:tabLst>
                      </a:pPr>
                      <a:r>
                        <a:rPr lang="hr-HR" sz="900" dirty="0">
                          <a:effectLst/>
                        </a:rPr>
                        <a:t> </a:t>
                      </a:r>
                    </a:p>
                    <a:p>
                      <a:pPr marL="342900" lvl="0" indent="-342900" algn="just">
                        <a:lnSpc>
                          <a:spcPct val="115000"/>
                        </a:lnSpc>
                        <a:spcAft>
                          <a:spcPts val="0"/>
                        </a:spcAft>
                        <a:buFont typeface="+mj-lt"/>
                        <a:buAutoNum type="arabicPeriod"/>
                        <a:tabLst>
                          <a:tab pos="90170" algn="l"/>
                          <a:tab pos="201295" algn="l"/>
                          <a:tab pos="540385" algn="l"/>
                        </a:tabLst>
                      </a:pPr>
                      <a:r>
                        <a:rPr lang="en-GB" sz="900" dirty="0">
                          <a:effectLst/>
                        </a:rPr>
                        <a:t>Lifestyle and prevention of stroke and other brain impairments   – </a:t>
                      </a:r>
                      <a:r>
                        <a:rPr lang="en-GB" sz="900" i="1" dirty="0">
                          <a:effectLst/>
                        </a:rPr>
                        <a:t>Academician Vida </a:t>
                      </a:r>
                      <a:r>
                        <a:rPr lang="en-GB" sz="900" i="1" dirty="0" err="1">
                          <a:effectLst/>
                        </a:rPr>
                        <a:t>Demarin</a:t>
                      </a:r>
                      <a:endParaRPr lang="hr-HR" sz="900" i="1" dirty="0">
                        <a:effectLst/>
                      </a:endParaRPr>
                    </a:p>
                    <a:p>
                      <a:pPr marL="342900" lvl="0" indent="-342900" algn="just">
                        <a:lnSpc>
                          <a:spcPct val="115000"/>
                        </a:lnSpc>
                        <a:spcAft>
                          <a:spcPts val="0"/>
                        </a:spcAft>
                        <a:buFont typeface="+mj-lt"/>
                        <a:buAutoNum type="arabicPeriod"/>
                        <a:tabLst>
                          <a:tab pos="90170" algn="l"/>
                          <a:tab pos="201295" algn="l"/>
                          <a:tab pos="540385" algn="l"/>
                        </a:tabLst>
                      </a:pPr>
                      <a:r>
                        <a:rPr lang="en-GB" sz="900" dirty="0">
                          <a:effectLst/>
                        </a:rPr>
                        <a:t>Prevention on Obesity – </a:t>
                      </a:r>
                      <a:r>
                        <a:rPr lang="en-GB" sz="900" i="1" dirty="0">
                          <a:effectLst/>
                        </a:rPr>
                        <a:t>Professor </a:t>
                      </a:r>
                      <a:r>
                        <a:rPr lang="en-GB" sz="900" i="1" dirty="0" err="1">
                          <a:effectLst/>
                        </a:rPr>
                        <a:t>Davor</a:t>
                      </a:r>
                      <a:r>
                        <a:rPr lang="en-GB" sz="900" i="1" dirty="0">
                          <a:effectLst/>
                        </a:rPr>
                        <a:t> </a:t>
                      </a:r>
                      <a:r>
                        <a:rPr lang="en-GB" sz="900" i="1" dirty="0" err="1">
                          <a:effectLst/>
                        </a:rPr>
                        <a:t>Štimac</a:t>
                      </a:r>
                      <a:endParaRPr lang="hr-HR" sz="900" i="1" dirty="0">
                        <a:effectLst/>
                      </a:endParaRPr>
                    </a:p>
                    <a:p>
                      <a:pPr marL="342900" lvl="0" indent="-342900" algn="just">
                        <a:lnSpc>
                          <a:spcPct val="115000"/>
                        </a:lnSpc>
                        <a:spcAft>
                          <a:spcPts val="0"/>
                        </a:spcAft>
                        <a:buFont typeface="+mj-lt"/>
                        <a:buAutoNum type="arabicPeriod"/>
                        <a:tabLst>
                          <a:tab pos="90170" algn="l"/>
                          <a:tab pos="201295" algn="l"/>
                          <a:tab pos="540385" algn="l"/>
                        </a:tabLst>
                      </a:pPr>
                      <a:r>
                        <a:rPr lang="en-GB" sz="900" dirty="0">
                          <a:effectLst/>
                        </a:rPr>
                        <a:t>Confronting Infections and Bioterrorism’s around the World  – </a:t>
                      </a:r>
                      <a:r>
                        <a:rPr lang="en-GB" sz="900" i="1" dirty="0">
                          <a:effectLst/>
                        </a:rPr>
                        <a:t>Professor </a:t>
                      </a:r>
                      <a:r>
                        <a:rPr lang="en-GB" sz="900" i="1" dirty="0" err="1">
                          <a:effectLst/>
                        </a:rPr>
                        <a:t>Alemka</a:t>
                      </a:r>
                      <a:r>
                        <a:rPr lang="en-GB" sz="900" i="1" dirty="0">
                          <a:effectLst/>
                        </a:rPr>
                        <a:t> </a:t>
                      </a:r>
                      <a:r>
                        <a:rPr lang="en-GB" sz="900" i="1" dirty="0" err="1">
                          <a:effectLst/>
                        </a:rPr>
                        <a:t>Markotić</a:t>
                      </a:r>
                      <a:endParaRPr lang="hr-HR" sz="900" i="1" dirty="0">
                        <a:effectLst/>
                      </a:endParaRPr>
                    </a:p>
                    <a:p>
                      <a:pPr marL="342900" lvl="0" indent="-342900" algn="just">
                        <a:lnSpc>
                          <a:spcPct val="115000"/>
                        </a:lnSpc>
                        <a:spcAft>
                          <a:spcPts val="0"/>
                        </a:spcAft>
                        <a:buFont typeface="+mj-lt"/>
                        <a:buAutoNum type="arabicPeriod"/>
                        <a:tabLst>
                          <a:tab pos="90170" algn="l"/>
                          <a:tab pos="201295" algn="l"/>
                          <a:tab pos="540385" algn="l"/>
                        </a:tabLst>
                      </a:pPr>
                      <a:r>
                        <a:rPr lang="en-GB" sz="900" dirty="0">
                          <a:effectLst/>
                        </a:rPr>
                        <a:t>Aging population: public health interventions and challenges  – </a:t>
                      </a:r>
                      <a:r>
                        <a:rPr lang="en-GB" sz="900" i="1" dirty="0">
                          <a:effectLst/>
                        </a:rPr>
                        <a:t>Professor </a:t>
                      </a:r>
                      <a:r>
                        <a:rPr lang="en-GB" sz="900" i="1" dirty="0" err="1">
                          <a:effectLst/>
                        </a:rPr>
                        <a:t>Branko</a:t>
                      </a:r>
                      <a:r>
                        <a:rPr lang="en-GB" sz="900" i="1" dirty="0">
                          <a:effectLst/>
                        </a:rPr>
                        <a:t> </a:t>
                      </a:r>
                      <a:r>
                        <a:rPr lang="en-GB" sz="900" i="1" dirty="0" err="1">
                          <a:effectLst/>
                        </a:rPr>
                        <a:t>Kolarić</a:t>
                      </a:r>
                      <a:r>
                        <a:rPr lang="en-GB" sz="900" i="1" dirty="0">
                          <a:effectLst/>
                        </a:rPr>
                        <a:t> </a:t>
                      </a:r>
                      <a:endParaRPr lang="hr-HR" sz="900" i="1" dirty="0">
                        <a:effectLst/>
                      </a:endParaRPr>
                    </a:p>
                    <a:p>
                      <a:pPr marL="342900" lvl="0" indent="-342900" algn="just">
                        <a:lnSpc>
                          <a:spcPct val="115000"/>
                        </a:lnSpc>
                        <a:spcAft>
                          <a:spcPts val="0"/>
                        </a:spcAft>
                        <a:buFont typeface="+mj-lt"/>
                        <a:buAutoNum type="arabicPeriod"/>
                        <a:tabLst>
                          <a:tab pos="90170" algn="l"/>
                          <a:tab pos="201295" algn="l"/>
                          <a:tab pos="540385" algn="l"/>
                        </a:tabLst>
                      </a:pPr>
                      <a:r>
                        <a:rPr lang="en-GB" sz="900" dirty="0">
                          <a:effectLst/>
                        </a:rPr>
                        <a:t>A call for action to tackle the growing burden of  Dementia – </a:t>
                      </a:r>
                      <a:r>
                        <a:rPr lang="en-GB" sz="900" i="1" dirty="0" smtClean="0">
                          <a:effectLst/>
                        </a:rPr>
                        <a:t>Professor </a:t>
                      </a:r>
                      <a:r>
                        <a:rPr lang="en-GB" sz="900" i="1" dirty="0" err="1">
                          <a:effectLst/>
                        </a:rPr>
                        <a:t>Ninoslav</a:t>
                      </a:r>
                      <a:r>
                        <a:rPr lang="en-GB" sz="900" i="1" dirty="0">
                          <a:effectLst/>
                        </a:rPr>
                        <a:t> </a:t>
                      </a:r>
                      <a:r>
                        <a:rPr lang="en-GB" sz="900" i="1" dirty="0" err="1">
                          <a:effectLst/>
                        </a:rPr>
                        <a:t>Mimica</a:t>
                      </a:r>
                      <a:endParaRPr lang="hr-HR" sz="900" i="1" dirty="0">
                        <a:effectLst/>
                      </a:endParaRPr>
                    </a:p>
                    <a:p>
                      <a:pPr marL="342900" lvl="0" indent="-342900" algn="just">
                        <a:lnSpc>
                          <a:spcPct val="115000"/>
                        </a:lnSpc>
                        <a:spcAft>
                          <a:spcPts val="0"/>
                        </a:spcAft>
                        <a:buFont typeface="+mj-lt"/>
                        <a:buAutoNum type="arabicPeriod"/>
                        <a:tabLst>
                          <a:tab pos="90170" algn="l"/>
                          <a:tab pos="201295" algn="l"/>
                          <a:tab pos="540385" algn="l"/>
                        </a:tabLst>
                      </a:pPr>
                      <a:r>
                        <a:rPr lang="en-GB" sz="900" dirty="0">
                          <a:effectLst/>
                        </a:rPr>
                        <a:t>Improving patient's adherence to prescribed medicine is </a:t>
                      </a:r>
                      <a:r>
                        <a:rPr lang="en-GB" sz="900" dirty="0" smtClean="0">
                          <a:effectLst/>
                        </a:rPr>
                        <a:t>the </a:t>
                      </a:r>
                      <a:r>
                        <a:rPr lang="en-GB" sz="900" dirty="0">
                          <a:effectLst/>
                        </a:rPr>
                        <a:t>key approach in the successful </a:t>
                      </a:r>
                      <a:r>
                        <a:rPr lang="en-GB" sz="900" dirty="0" smtClean="0">
                          <a:effectLst/>
                        </a:rPr>
                        <a:t>chronic</a:t>
                      </a:r>
                      <a:r>
                        <a:rPr lang="hr-HR" sz="900" baseline="0" dirty="0" smtClean="0">
                          <a:effectLst/>
                        </a:rPr>
                        <a:t> </a:t>
                      </a:r>
                      <a:r>
                        <a:rPr lang="hr-HR" sz="900" dirty="0" err="1" smtClean="0">
                          <a:effectLst/>
                        </a:rPr>
                        <a:t>disease</a:t>
                      </a:r>
                      <a:r>
                        <a:rPr lang="hr-HR" sz="900" dirty="0" smtClean="0">
                          <a:effectLst/>
                        </a:rPr>
                        <a:t> </a:t>
                      </a:r>
                      <a:r>
                        <a:rPr lang="hr-HR" sz="900" dirty="0" err="1">
                          <a:effectLst/>
                        </a:rPr>
                        <a:t>management</a:t>
                      </a:r>
                      <a:r>
                        <a:rPr lang="hr-HR" sz="900" dirty="0">
                          <a:effectLst/>
                        </a:rPr>
                        <a:t> – </a:t>
                      </a:r>
                      <a:r>
                        <a:rPr lang="hr-HR" sz="900" i="1" dirty="0" err="1">
                          <a:effectLst/>
                        </a:rPr>
                        <a:t>Professor</a:t>
                      </a:r>
                      <a:r>
                        <a:rPr lang="hr-HR" sz="900" i="1" dirty="0">
                          <a:effectLst/>
                        </a:rPr>
                        <a:t> Josip Čulig </a:t>
                      </a:r>
                    </a:p>
                    <a:p>
                      <a:pPr marL="457200" algn="just">
                        <a:lnSpc>
                          <a:spcPct val="115000"/>
                        </a:lnSpc>
                        <a:spcAft>
                          <a:spcPts val="0"/>
                        </a:spcAft>
                        <a:tabLst>
                          <a:tab pos="90170" algn="l"/>
                          <a:tab pos="201295" algn="l"/>
                          <a:tab pos="540385" algn="l"/>
                        </a:tabLst>
                      </a:pPr>
                      <a:r>
                        <a:rPr lang="en-GB" sz="900" dirty="0">
                          <a:effectLst/>
                        </a:rPr>
                        <a:t> </a:t>
                      </a:r>
                      <a:endParaRPr lang="hr-HR" sz="900" dirty="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dirty="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a:txBody>
                    <a:bodyPr/>
                    <a:lstStyle/>
                    <a:p>
                      <a:pPr>
                        <a:lnSpc>
                          <a:spcPct val="115000"/>
                        </a:lnSpc>
                        <a:spcAft>
                          <a:spcPts val="0"/>
                        </a:spcAft>
                        <a:tabLst>
                          <a:tab pos="90170" algn="l"/>
                        </a:tabLst>
                      </a:pPr>
                      <a:r>
                        <a:rPr lang="hr-HR" sz="900">
                          <a:effectLst/>
                        </a:rPr>
                        <a:t> </a:t>
                      </a:r>
                    </a:p>
                    <a:p>
                      <a:pPr>
                        <a:lnSpc>
                          <a:spcPct val="115000"/>
                        </a:lnSpc>
                        <a:spcAft>
                          <a:spcPts val="0"/>
                        </a:spcAft>
                        <a:tabLst>
                          <a:tab pos="90170" algn="l"/>
                        </a:tabLst>
                      </a:pPr>
                      <a:r>
                        <a:rPr lang="hr-HR" sz="900">
                          <a:effectLst/>
                        </a:rPr>
                        <a:t>10.10 – 10.25</a:t>
                      </a:r>
                    </a:p>
                    <a:p>
                      <a:pPr>
                        <a:lnSpc>
                          <a:spcPct val="115000"/>
                        </a:lnSpc>
                        <a:spcAft>
                          <a:spcPts val="0"/>
                        </a:spcAft>
                        <a:tabLst>
                          <a:tab pos="90170" algn="l"/>
                        </a:tabLst>
                      </a:pPr>
                      <a:r>
                        <a:rPr lang="hr-HR" sz="900">
                          <a:effectLst/>
                        </a:rPr>
                        <a:t> </a:t>
                      </a:r>
                    </a:p>
                    <a:p>
                      <a:pPr>
                        <a:lnSpc>
                          <a:spcPct val="115000"/>
                        </a:lnSpc>
                        <a:spcAft>
                          <a:spcPts val="0"/>
                        </a:spcAft>
                        <a:tabLst>
                          <a:tab pos="90170" algn="l"/>
                        </a:tabLst>
                      </a:pPr>
                      <a:r>
                        <a:rPr lang="hr-HR" sz="900">
                          <a:effectLst/>
                        </a:rPr>
                        <a:t>10.25 – 10.40</a:t>
                      </a:r>
                    </a:p>
                    <a:p>
                      <a:pPr>
                        <a:lnSpc>
                          <a:spcPct val="115000"/>
                        </a:lnSpc>
                        <a:spcAft>
                          <a:spcPts val="0"/>
                        </a:spcAft>
                        <a:tabLst>
                          <a:tab pos="90170" algn="l"/>
                        </a:tabLst>
                      </a:pPr>
                      <a:r>
                        <a:rPr lang="hr-HR" sz="900">
                          <a:effectLst/>
                        </a:rPr>
                        <a:t>10.40 – 10.55</a:t>
                      </a:r>
                    </a:p>
                    <a:p>
                      <a:pPr>
                        <a:lnSpc>
                          <a:spcPct val="115000"/>
                        </a:lnSpc>
                        <a:spcAft>
                          <a:spcPts val="0"/>
                        </a:spcAft>
                        <a:tabLst>
                          <a:tab pos="90170" algn="l"/>
                        </a:tabLst>
                      </a:pPr>
                      <a:r>
                        <a:rPr lang="hr-HR" sz="900">
                          <a:effectLst/>
                        </a:rPr>
                        <a:t> </a:t>
                      </a:r>
                    </a:p>
                    <a:p>
                      <a:pPr>
                        <a:lnSpc>
                          <a:spcPct val="115000"/>
                        </a:lnSpc>
                        <a:spcAft>
                          <a:spcPts val="0"/>
                        </a:spcAft>
                        <a:tabLst>
                          <a:tab pos="90170" algn="l"/>
                        </a:tabLst>
                      </a:pPr>
                      <a:r>
                        <a:rPr lang="hr-HR" sz="900">
                          <a:effectLst/>
                        </a:rPr>
                        <a:t>10.55 – 11.10</a:t>
                      </a:r>
                    </a:p>
                    <a:p>
                      <a:pPr>
                        <a:lnSpc>
                          <a:spcPct val="115000"/>
                        </a:lnSpc>
                        <a:spcAft>
                          <a:spcPts val="0"/>
                        </a:spcAft>
                        <a:tabLst>
                          <a:tab pos="90170" algn="l"/>
                        </a:tabLst>
                      </a:pPr>
                      <a:r>
                        <a:rPr lang="hr-HR" sz="900">
                          <a:effectLst/>
                        </a:rPr>
                        <a:t> </a:t>
                      </a:r>
                    </a:p>
                    <a:p>
                      <a:pPr>
                        <a:lnSpc>
                          <a:spcPct val="115000"/>
                        </a:lnSpc>
                        <a:spcAft>
                          <a:spcPts val="0"/>
                        </a:spcAft>
                        <a:tabLst>
                          <a:tab pos="90170" algn="l"/>
                        </a:tabLst>
                      </a:pPr>
                      <a:r>
                        <a:rPr lang="hr-HR" sz="900">
                          <a:effectLst/>
                        </a:rPr>
                        <a:t>11.10 – 11.25</a:t>
                      </a:r>
                    </a:p>
                    <a:p>
                      <a:pPr>
                        <a:lnSpc>
                          <a:spcPct val="115000"/>
                        </a:lnSpc>
                        <a:spcAft>
                          <a:spcPts val="0"/>
                        </a:spcAft>
                        <a:tabLst>
                          <a:tab pos="90170" algn="l"/>
                        </a:tabLst>
                      </a:pPr>
                      <a:r>
                        <a:rPr lang="hr-HR" sz="900">
                          <a:effectLst/>
                        </a:rPr>
                        <a:t> </a:t>
                      </a:r>
                    </a:p>
                    <a:p>
                      <a:pPr>
                        <a:lnSpc>
                          <a:spcPct val="115000"/>
                        </a:lnSpc>
                        <a:spcAft>
                          <a:spcPts val="0"/>
                        </a:spcAft>
                        <a:tabLst>
                          <a:tab pos="90170" algn="l"/>
                        </a:tabLst>
                      </a:pPr>
                      <a:r>
                        <a:rPr lang="hr-HR" sz="900">
                          <a:effectLst/>
                        </a:rPr>
                        <a:t>11.25 – 11.40</a:t>
                      </a:r>
                      <a:endParaRPr lang="hr-HR" sz="900">
                        <a:effectLst/>
                        <a:latin typeface="Calibri"/>
                        <a:ea typeface="Calibri"/>
                        <a:cs typeface="Times New Roman"/>
                      </a:endParaRPr>
                    </a:p>
                  </a:txBody>
                  <a:tcPr marL="58572" marR="58572" marT="0" marB="0"/>
                </a:tc>
              </a:tr>
              <a:tr h="490882">
                <a:tc>
                  <a:txBody>
                    <a:bodyPr/>
                    <a:lstStyle/>
                    <a:p>
                      <a:pPr algn="ctr">
                        <a:lnSpc>
                          <a:spcPct val="115000"/>
                        </a:lnSpc>
                        <a:spcAft>
                          <a:spcPts val="0"/>
                        </a:spcAft>
                        <a:tabLst>
                          <a:tab pos="90170" algn="l"/>
                        </a:tabLst>
                      </a:pPr>
                      <a:r>
                        <a:rPr lang="hr-HR" sz="900">
                          <a:effectLst/>
                        </a:rPr>
                        <a:t> </a:t>
                      </a:r>
                      <a:endParaRPr lang="hr-HR" sz="900">
                        <a:effectLst/>
                        <a:latin typeface="Calibri"/>
                        <a:ea typeface="Calibri"/>
                        <a:cs typeface="Times New Roman"/>
                      </a:endParaRPr>
                    </a:p>
                  </a:txBody>
                  <a:tcPr marL="58572" marR="58572" marT="0" marB="0"/>
                </a:tc>
                <a:tc gridSpan="3">
                  <a:txBody>
                    <a:bodyPr/>
                    <a:lstStyle/>
                    <a:p>
                      <a:pPr>
                        <a:lnSpc>
                          <a:spcPct val="115000"/>
                        </a:lnSpc>
                        <a:spcAft>
                          <a:spcPts val="0"/>
                        </a:spcAft>
                        <a:tabLst>
                          <a:tab pos="90170" algn="l"/>
                        </a:tabLst>
                      </a:pPr>
                      <a:r>
                        <a:rPr lang="hr-HR" sz="900" dirty="0">
                          <a:effectLst/>
                        </a:rPr>
                        <a:t> </a:t>
                      </a:r>
                    </a:p>
                    <a:p>
                      <a:pPr>
                        <a:lnSpc>
                          <a:spcPct val="115000"/>
                        </a:lnSpc>
                        <a:spcAft>
                          <a:spcPts val="0"/>
                        </a:spcAft>
                        <a:tabLst>
                          <a:tab pos="90170" algn="l"/>
                        </a:tabLst>
                      </a:pPr>
                      <a:r>
                        <a:rPr lang="hr-HR" sz="900" dirty="0" err="1">
                          <a:effectLst/>
                        </a:rPr>
                        <a:t>Coffe</a:t>
                      </a:r>
                      <a:r>
                        <a:rPr lang="hr-HR" sz="900" dirty="0">
                          <a:effectLst/>
                        </a:rPr>
                        <a:t> </a:t>
                      </a:r>
                      <a:r>
                        <a:rPr lang="hr-HR" sz="900" dirty="0" err="1">
                          <a:effectLst/>
                        </a:rPr>
                        <a:t>break</a:t>
                      </a:r>
                      <a:r>
                        <a:rPr lang="hr-HR" sz="900" dirty="0">
                          <a:effectLst/>
                        </a:rPr>
                        <a:t> </a:t>
                      </a:r>
                    </a:p>
                    <a:p>
                      <a:pPr>
                        <a:lnSpc>
                          <a:spcPct val="115000"/>
                        </a:lnSpc>
                        <a:spcAft>
                          <a:spcPts val="0"/>
                        </a:spcAft>
                        <a:tabLst>
                          <a:tab pos="90170" algn="l"/>
                        </a:tabLst>
                      </a:pPr>
                      <a:r>
                        <a:rPr lang="hr-HR" sz="900" dirty="0">
                          <a:effectLst/>
                        </a:rPr>
                        <a:t> </a:t>
                      </a:r>
                      <a:endParaRPr lang="hr-HR" sz="900" dirty="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a:txBody>
                    <a:bodyPr/>
                    <a:lstStyle/>
                    <a:p>
                      <a:pPr>
                        <a:lnSpc>
                          <a:spcPct val="115000"/>
                        </a:lnSpc>
                        <a:spcAft>
                          <a:spcPts val="0"/>
                        </a:spcAft>
                        <a:tabLst>
                          <a:tab pos="90170" algn="l"/>
                        </a:tabLst>
                      </a:pPr>
                      <a:r>
                        <a:rPr lang="hr-HR" sz="900">
                          <a:effectLst/>
                        </a:rPr>
                        <a:t> </a:t>
                      </a:r>
                    </a:p>
                    <a:p>
                      <a:pPr>
                        <a:lnSpc>
                          <a:spcPct val="115000"/>
                        </a:lnSpc>
                        <a:spcAft>
                          <a:spcPts val="0"/>
                        </a:spcAft>
                        <a:tabLst>
                          <a:tab pos="90170" algn="l"/>
                        </a:tabLst>
                      </a:pPr>
                      <a:r>
                        <a:rPr lang="hr-HR" sz="900">
                          <a:effectLst/>
                        </a:rPr>
                        <a:t>11.40 – 12.10</a:t>
                      </a:r>
                      <a:endParaRPr lang="hr-HR" sz="900">
                        <a:effectLst/>
                        <a:latin typeface="Calibri"/>
                        <a:ea typeface="Calibri"/>
                        <a:cs typeface="Times New Roman"/>
                      </a:endParaRPr>
                    </a:p>
                  </a:txBody>
                  <a:tcPr marL="58572" marR="58572" marT="0" marB="0"/>
                </a:tc>
              </a:tr>
              <a:tr h="458999">
                <a:tc>
                  <a:txBody>
                    <a:bodyPr/>
                    <a:lstStyle/>
                    <a:p>
                      <a:pPr algn="ctr">
                        <a:lnSpc>
                          <a:spcPct val="115000"/>
                        </a:lnSpc>
                        <a:spcAft>
                          <a:spcPts val="0"/>
                        </a:spcAft>
                        <a:tabLst>
                          <a:tab pos="90170" algn="l"/>
                        </a:tabLst>
                      </a:pPr>
                      <a:r>
                        <a:rPr lang="hr-HR" sz="900">
                          <a:effectLst/>
                        </a:rPr>
                        <a:t> </a:t>
                      </a:r>
                      <a:endParaRPr lang="hr-HR" sz="900">
                        <a:effectLst/>
                        <a:latin typeface="Calibri"/>
                        <a:ea typeface="Calibri"/>
                        <a:cs typeface="Times New Roman"/>
                      </a:endParaRPr>
                    </a:p>
                  </a:txBody>
                  <a:tcPr marL="58572" marR="58572" marT="0" marB="0"/>
                </a:tc>
                <a:tc gridSpan="3">
                  <a:txBody>
                    <a:bodyPr/>
                    <a:lstStyle/>
                    <a:p>
                      <a:pPr marL="342900" lvl="0" indent="-342900" algn="just">
                        <a:lnSpc>
                          <a:spcPct val="115000"/>
                        </a:lnSpc>
                        <a:spcAft>
                          <a:spcPts val="1000"/>
                        </a:spcAft>
                        <a:buFont typeface="+mj-lt"/>
                        <a:buAutoNum type="arabicPeriod"/>
                        <a:tabLst>
                          <a:tab pos="90170" algn="l"/>
                          <a:tab pos="201295" algn="l"/>
                          <a:tab pos="540385" algn="l"/>
                        </a:tabLst>
                      </a:pPr>
                      <a:r>
                        <a:rPr lang="hr-HR" sz="900" dirty="0" err="1">
                          <a:effectLst/>
                        </a:rPr>
                        <a:t>Pannel</a:t>
                      </a:r>
                      <a:r>
                        <a:rPr lang="hr-HR" sz="900" dirty="0">
                          <a:effectLst/>
                        </a:rPr>
                        <a:t> </a:t>
                      </a:r>
                      <a:r>
                        <a:rPr lang="hr-HR" sz="900" dirty="0" err="1">
                          <a:effectLst/>
                        </a:rPr>
                        <a:t>discussion</a:t>
                      </a:r>
                      <a:r>
                        <a:rPr lang="hr-HR" sz="900" dirty="0">
                          <a:effectLst/>
                        </a:rPr>
                        <a:t> </a:t>
                      </a:r>
                      <a:r>
                        <a:rPr lang="hr-HR" sz="900" dirty="0" err="1">
                          <a:effectLst/>
                        </a:rPr>
                        <a:t>moderated</a:t>
                      </a:r>
                      <a:r>
                        <a:rPr lang="hr-HR" sz="900" dirty="0">
                          <a:effectLst/>
                        </a:rPr>
                        <a:t> </a:t>
                      </a:r>
                      <a:r>
                        <a:rPr lang="hr-HR" sz="900" dirty="0" err="1">
                          <a:effectLst/>
                        </a:rPr>
                        <a:t>by</a:t>
                      </a:r>
                      <a:r>
                        <a:rPr lang="hr-HR" sz="900" dirty="0">
                          <a:effectLst/>
                        </a:rPr>
                        <a:t> </a:t>
                      </a:r>
                      <a:r>
                        <a:rPr lang="hr-HR" sz="900" dirty="0" err="1">
                          <a:effectLst/>
                        </a:rPr>
                        <a:t>Professor</a:t>
                      </a:r>
                      <a:r>
                        <a:rPr lang="hr-HR" sz="900" dirty="0">
                          <a:effectLst/>
                        </a:rPr>
                        <a:t> </a:t>
                      </a:r>
                      <a:r>
                        <a:rPr lang="hr-HR" sz="900" dirty="0" err="1">
                          <a:effectLst/>
                        </a:rPr>
                        <a:t>Georg</a:t>
                      </a:r>
                      <a:r>
                        <a:rPr lang="hr-HR" sz="900" dirty="0">
                          <a:effectLst/>
                        </a:rPr>
                        <a:t> </a:t>
                      </a:r>
                      <a:r>
                        <a:rPr lang="hr-HR" sz="900" dirty="0" err="1">
                          <a:effectLst/>
                        </a:rPr>
                        <a:t>Griffn</a:t>
                      </a:r>
                      <a:r>
                        <a:rPr lang="hr-HR" sz="900" dirty="0">
                          <a:effectLst/>
                        </a:rPr>
                        <a:t>  </a:t>
                      </a:r>
                    </a:p>
                    <a:p>
                      <a:pPr marL="457200" algn="just">
                        <a:lnSpc>
                          <a:spcPct val="115000"/>
                        </a:lnSpc>
                        <a:spcAft>
                          <a:spcPts val="0"/>
                        </a:spcAft>
                        <a:tabLst>
                          <a:tab pos="90170" algn="l"/>
                          <a:tab pos="201295" algn="l"/>
                          <a:tab pos="540385" algn="l"/>
                        </a:tabLst>
                      </a:pPr>
                      <a:r>
                        <a:rPr lang="en-GB" sz="900" dirty="0">
                          <a:effectLst/>
                        </a:rPr>
                        <a:t>–</a:t>
                      </a:r>
                      <a:endParaRPr lang="hr-HR" sz="900" dirty="0">
                        <a:effectLst/>
                        <a:latin typeface="Calibri"/>
                        <a:ea typeface="Calibri"/>
                        <a:cs typeface="Times New Roman"/>
                      </a:endParaRPr>
                    </a:p>
                  </a:txBody>
                  <a:tcPr marL="58572" marR="58572" marT="0" marB="0"/>
                </a:tc>
                <a:tc hMerge="1">
                  <a:txBody>
                    <a:bodyPr/>
                    <a:lstStyle/>
                    <a:p>
                      <a:pPr marL="342900" lvl="0" indent="-342900" algn="just">
                        <a:lnSpc>
                          <a:spcPct val="115000"/>
                        </a:lnSpc>
                        <a:spcAft>
                          <a:spcPts val="1000"/>
                        </a:spcAft>
                        <a:buFont typeface="+mj-lt"/>
                        <a:buAutoNum type="arabicPeriod"/>
                        <a:tabLst>
                          <a:tab pos="90170" algn="l"/>
                          <a:tab pos="201295" algn="l"/>
                          <a:tab pos="540385" algn="l"/>
                        </a:tabLst>
                      </a:pPr>
                      <a:endParaRPr lang="hr-HR" sz="900">
                        <a:effectLst/>
                        <a:latin typeface="Calibri"/>
                        <a:ea typeface="Calibri"/>
                        <a:cs typeface="Times New Roman"/>
                      </a:endParaRPr>
                    </a:p>
                  </a:txBody>
                  <a:tcPr marL="58572" marR="58572" marT="0" marB="0"/>
                </a:tc>
                <a:tc hMerge="1">
                  <a:txBody>
                    <a:bodyPr/>
                    <a:lstStyle/>
                    <a:p>
                      <a:pPr>
                        <a:lnSpc>
                          <a:spcPct val="115000"/>
                        </a:lnSpc>
                        <a:spcAft>
                          <a:spcPts val="0"/>
                        </a:spcAft>
                        <a:tabLst>
                          <a:tab pos="90170" algn="l"/>
                        </a:tabLst>
                      </a:pPr>
                      <a:endParaRPr lang="hr-HR" sz="900">
                        <a:effectLst/>
                        <a:latin typeface="Calibri"/>
                        <a:ea typeface="Calibri"/>
                        <a:cs typeface="Times New Roman"/>
                      </a:endParaRPr>
                    </a:p>
                  </a:txBody>
                  <a:tcPr marL="58572" marR="58572" marT="0" marB="0"/>
                </a:tc>
                <a:tc>
                  <a:txBody>
                    <a:bodyPr/>
                    <a:lstStyle/>
                    <a:p>
                      <a:pPr>
                        <a:lnSpc>
                          <a:spcPct val="115000"/>
                        </a:lnSpc>
                        <a:spcAft>
                          <a:spcPts val="0"/>
                        </a:spcAft>
                        <a:tabLst>
                          <a:tab pos="90170" algn="l"/>
                        </a:tabLst>
                      </a:pPr>
                      <a:r>
                        <a:rPr lang="hr-HR" sz="900">
                          <a:effectLst/>
                        </a:rPr>
                        <a:t>12.10 – 13.10</a:t>
                      </a:r>
                      <a:endParaRPr lang="hr-HR" sz="900">
                        <a:effectLst/>
                        <a:latin typeface="Calibri"/>
                        <a:ea typeface="Calibri"/>
                        <a:cs typeface="Times New Roman"/>
                      </a:endParaRPr>
                    </a:p>
                  </a:txBody>
                  <a:tcPr marL="58572" marR="58572" marT="0" marB="0"/>
                </a:tc>
              </a:tr>
              <a:tr h="490882">
                <a:tc gridSpan="5">
                  <a:txBody>
                    <a:bodyPr/>
                    <a:lstStyle/>
                    <a:p>
                      <a:pPr algn="ctr">
                        <a:lnSpc>
                          <a:spcPct val="115000"/>
                        </a:lnSpc>
                        <a:spcAft>
                          <a:spcPts val="0"/>
                        </a:spcAft>
                        <a:tabLst>
                          <a:tab pos="90170" algn="l"/>
                        </a:tabLst>
                      </a:pPr>
                      <a:r>
                        <a:rPr lang="hr-HR" sz="900">
                          <a:effectLst/>
                        </a:rPr>
                        <a:t> </a:t>
                      </a:r>
                    </a:p>
                    <a:p>
                      <a:pPr algn="ctr">
                        <a:lnSpc>
                          <a:spcPct val="115000"/>
                        </a:lnSpc>
                        <a:spcAft>
                          <a:spcPts val="0"/>
                        </a:spcAft>
                        <a:tabLst>
                          <a:tab pos="90170" algn="l"/>
                        </a:tabLst>
                      </a:pPr>
                      <a:r>
                        <a:rPr lang="hr-HR" sz="900">
                          <a:effectLst/>
                        </a:rPr>
                        <a:t>Floor given to the public</a:t>
                      </a:r>
                    </a:p>
                    <a:p>
                      <a:pPr>
                        <a:lnSpc>
                          <a:spcPct val="115000"/>
                        </a:lnSpc>
                        <a:spcAft>
                          <a:spcPts val="0"/>
                        </a:spcAft>
                        <a:tabLst>
                          <a:tab pos="90170" algn="l"/>
                        </a:tabLst>
                      </a:pPr>
                      <a:r>
                        <a:rPr lang="hr-HR" sz="900">
                          <a:effectLst/>
                        </a:rPr>
                        <a:t> </a:t>
                      </a:r>
                      <a:endParaRPr lang="hr-HR" sz="900">
                        <a:effectLst/>
                        <a:latin typeface="Calibri"/>
                        <a:ea typeface="Calibri"/>
                        <a:cs typeface="Times New Roman"/>
                      </a:endParaRPr>
                    </a:p>
                  </a:txBody>
                  <a:tcPr marL="58572" marR="58572"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163628">
                <a:tc gridSpan="2">
                  <a:txBody>
                    <a:bodyPr/>
                    <a:lstStyle/>
                    <a:p>
                      <a:pPr algn="ctr">
                        <a:lnSpc>
                          <a:spcPct val="115000"/>
                        </a:lnSpc>
                        <a:spcAft>
                          <a:spcPts val="0"/>
                        </a:spcAft>
                        <a:tabLst>
                          <a:tab pos="90170" algn="l"/>
                        </a:tabLst>
                      </a:pPr>
                      <a:r>
                        <a:rPr lang="hr-HR" sz="900">
                          <a:effectLst/>
                        </a:rPr>
                        <a:t> </a:t>
                      </a:r>
                      <a:endParaRPr lang="hr-HR" sz="900">
                        <a:effectLst/>
                        <a:latin typeface="Calibri"/>
                        <a:ea typeface="Calibri"/>
                        <a:cs typeface="Times New Roman"/>
                      </a:endParaRPr>
                    </a:p>
                  </a:txBody>
                  <a:tcPr marL="58572" marR="58572" marT="0" marB="0"/>
                </a:tc>
                <a:tc hMerge="1">
                  <a:txBody>
                    <a:bodyPr/>
                    <a:lstStyle/>
                    <a:p>
                      <a:endParaRPr lang="hr-HR"/>
                    </a:p>
                  </a:txBody>
                  <a:tcPr/>
                </a:tc>
                <a:tc>
                  <a:txBody>
                    <a:bodyPr/>
                    <a:lstStyle/>
                    <a:p>
                      <a:pPr>
                        <a:lnSpc>
                          <a:spcPct val="115000"/>
                        </a:lnSpc>
                        <a:spcAft>
                          <a:spcPts val="0"/>
                        </a:spcAft>
                        <a:tabLst>
                          <a:tab pos="90170" algn="l"/>
                        </a:tabLst>
                      </a:pPr>
                      <a:r>
                        <a:rPr lang="hr-HR" sz="900">
                          <a:effectLst/>
                        </a:rPr>
                        <a:t>Professor Georg Griffin (UK) President of FEAM  -  Conclusion</a:t>
                      </a:r>
                      <a:endParaRPr lang="hr-HR" sz="900">
                        <a:effectLst/>
                        <a:latin typeface="Calibri"/>
                        <a:ea typeface="Calibri"/>
                        <a:cs typeface="Times New Roman"/>
                      </a:endParaRPr>
                    </a:p>
                  </a:txBody>
                  <a:tcPr marL="58572" marR="58572" marT="0" marB="0"/>
                </a:tc>
                <a:tc gridSpan="2">
                  <a:txBody>
                    <a:bodyPr/>
                    <a:lstStyle/>
                    <a:p>
                      <a:pPr>
                        <a:lnSpc>
                          <a:spcPct val="115000"/>
                        </a:lnSpc>
                        <a:spcAft>
                          <a:spcPts val="0"/>
                        </a:spcAft>
                        <a:tabLst>
                          <a:tab pos="90170" algn="l"/>
                        </a:tabLst>
                      </a:pPr>
                      <a:r>
                        <a:rPr lang="hr-HR" sz="900">
                          <a:effectLst/>
                        </a:rPr>
                        <a:t>13.10 – 14.00</a:t>
                      </a:r>
                      <a:endParaRPr lang="hr-HR" sz="900">
                        <a:effectLst/>
                        <a:latin typeface="Calibri"/>
                        <a:ea typeface="Calibri"/>
                        <a:cs typeface="Times New Roman"/>
                      </a:endParaRPr>
                    </a:p>
                  </a:txBody>
                  <a:tcPr marL="58572" marR="58572" marT="0" marB="0"/>
                </a:tc>
                <a:tc hMerge="1">
                  <a:txBody>
                    <a:bodyPr/>
                    <a:lstStyle/>
                    <a:p>
                      <a:endParaRPr lang="hr-HR"/>
                    </a:p>
                  </a:txBody>
                  <a:tcPr/>
                </a:tc>
              </a:tr>
              <a:tr h="327254">
                <a:tc gridSpan="5">
                  <a:txBody>
                    <a:bodyPr/>
                    <a:lstStyle/>
                    <a:p>
                      <a:pPr algn="ctr">
                        <a:lnSpc>
                          <a:spcPct val="115000"/>
                        </a:lnSpc>
                        <a:spcAft>
                          <a:spcPts val="0"/>
                        </a:spcAft>
                        <a:tabLst>
                          <a:tab pos="90170" algn="l"/>
                        </a:tabLst>
                      </a:pPr>
                      <a:r>
                        <a:rPr lang="hr-HR" sz="900" dirty="0">
                          <a:effectLst/>
                        </a:rPr>
                        <a:t> </a:t>
                      </a:r>
                    </a:p>
                    <a:p>
                      <a:pPr algn="ctr">
                        <a:lnSpc>
                          <a:spcPct val="115000"/>
                        </a:lnSpc>
                        <a:spcAft>
                          <a:spcPts val="0"/>
                        </a:spcAft>
                        <a:tabLst>
                          <a:tab pos="90170" algn="l"/>
                        </a:tabLst>
                      </a:pPr>
                      <a:r>
                        <a:rPr lang="hr-HR" sz="900" dirty="0" err="1">
                          <a:effectLst/>
                        </a:rPr>
                        <a:t>End</a:t>
                      </a:r>
                      <a:r>
                        <a:rPr lang="hr-HR" sz="900" dirty="0">
                          <a:effectLst/>
                        </a:rPr>
                        <a:t> </a:t>
                      </a:r>
                      <a:r>
                        <a:rPr lang="hr-HR" sz="900" dirty="0" err="1">
                          <a:effectLst/>
                        </a:rPr>
                        <a:t>of</a:t>
                      </a:r>
                      <a:r>
                        <a:rPr lang="hr-HR" sz="900" dirty="0">
                          <a:effectLst/>
                        </a:rPr>
                        <a:t> </a:t>
                      </a:r>
                      <a:r>
                        <a:rPr lang="hr-HR" sz="900" dirty="0" err="1">
                          <a:effectLst/>
                        </a:rPr>
                        <a:t>the</a:t>
                      </a:r>
                      <a:r>
                        <a:rPr lang="hr-HR" sz="900" dirty="0">
                          <a:effectLst/>
                        </a:rPr>
                        <a:t> </a:t>
                      </a:r>
                      <a:r>
                        <a:rPr lang="hr-HR" sz="900" dirty="0" err="1">
                          <a:effectLst/>
                        </a:rPr>
                        <a:t>meeting</a:t>
                      </a:r>
                      <a:r>
                        <a:rPr lang="hr-HR" sz="900" dirty="0">
                          <a:effectLst/>
                        </a:rPr>
                        <a:t> at 14h00</a:t>
                      </a:r>
                      <a:endParaRPr lang="hr-HR" sz="900" dirty="0">
                        <a:effectLst/>
                        <a:latin typeface="Calibri"/>
                        <a:ea typeface="Calibri"/>
                        <a:cs typeface="Times New Roman"/>
                      </a:endParaRPr>
                    </a:p>
                  </a:txBody>
                  <a:tcPr marL="58572" marR="58572"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bl>
          </a:graphicData>
        </a:graphic>
      </p:graphicFrame>
    </p:spTree>
    <p:extLst>
      <p:ext uri="{BB962C8B-B14F-4D97-AF65-F5344CB8AC3E}">
        <p14:creationId xmlns:p14="http://schemas.microsoft.com/office/powerpoint/2010/main" val="2729564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đanski">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ribadač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đan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4516</TotalTime>
  <Words>1500</Words>
  <Application>Microsoft Office PowerPoint</Application>
  <PresentationFormat>Prikaz na zaslonu (4:3)</PresentationFormat>
  <Paragraphs>331</Paragraphs>
  <Slides>16</Slides>
  <Notes>2</Notes>
  <HiddenSlides>0</HiddenSlides>
  <MMClips>0</MMClips>
  <ScaleCrop>false</ScaleCrop>
  <HeadingPairs>
    <vt:vector size="6" baseType="variant">
      <vt:variant>
        <vt:lpstr>Tema</vt:lpstr>
      </vt:variant>
      <vt:variant>
        <vt:i4>1</vt:i4>
      </vt:variant>
      <vt:variant>
        <vt:lpstr>Uloženi OLE poslužitelji</vt:lpstr>
      </vt:variant>
      <vt:variant>
        <vt:i4>1</vt:i4>
      </vt:variant>
      <vt:variant>
        <vt:lpstr>Naslovi slajdova</vt:lpstr>
      </vt:variant>
      <vt:variant>
        <vt:i4>16</vt:i4>
      </vt:variant>
    </vt:vector>
  </HeadingPairs>
  <TitlesOfParts>
    <vt:vector size="18" baseType="lpstr">
      <vt:lpstr>Građanski</vt:lpstr>
      <vt:lpstr>PDF</vt:lpstr>
      <vt:lpstr>  </vt:lpstr>
      <vt:lpstr>  </vt:lpstr>
      <vt:lpstr>      STRUKTURA ČLANSTVA U AKADEMIJI </vt:lpstr>
      <vt:lpstr>Aktivnosti Akademije u 2019.g.</vt:lpstr>
      <vt:lpstr>                               Značajna događanja                                  Značajna događanja</vt:lpstr>
      <vt:lpstr>Javnozdravstvena događanja</vt:lpstr>
      <vt:lpstr>Međunarodne aktivnosti </vt:lpstr>
      <vt:lpstr>PowerPointova prezentacija</vt:lpstr>
      <vt:lpstr>SIMPOZIJ O PREVENTIVNOJ MEDICINI Zagreb, 27.ožujka 2020. god.</vt:lpstr>
      <vt:lpstr>             Skupovi u organizaciji AMZH</vt:lpstr>
      <vt:lpstr>Suorganizacija skupova </vt:lpstr>
      <vt:lpstr>  Suorganizacije - Podružnice </vt:lpstr>
      <vt:lpstr>Suorganizacije - Podružnice </vt:lpstr>
      <vt:lpstr> Publicistika AMZH</vt:lpstr>
      <vt:lpstr>Planirane  aktivnosti Akademije u 2020.</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ACADEMIA SCIENTIARUM                            AKADEMIJA MEDICINSKIH MEDICARUM CROATICA                                ZNANOSTI HRVATSKE   Predsjednik         Prvi dopredsjednik          Druga  dopredsjednica          Glavna tajnica            Druga tajnica        Financijski tajnik Željko Reiner              Ivo Čikeš                       Jasna Lipozenčić                  Tera Tambić               Živka Prebeg            Vlado Oberiter</dc:title>
  <dc:creator>AMZH</dc:creator>
  <cp:lastModifiedBy>Korisnik</cp:lastModifiedBy>
  <cp:revision>534</cp:revision>
  <cp:lastPrinted>2019-11-27T08:52:13Z</cp:lastPrinted>
  <dcterms:created xsi:type="dcterms:W3CDTF">2006-05-30T13:09:13Z</dcterms:created>
  <dcterms:modified xsi:type="dcterms:W3CDTF">2019-12-11T08:39:18Z</dcterms:modified>
</cp:coreProperties>
</file>